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1" r:id="rId4"/>
    <p:sldId id="263" r:id="rId5"/>
    <p:sldId id="268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 autoAdjust="0"/>
    <p:restoredTop sz="93469"/>
  </p:normalViewPr>
  <p:slideViewPr>
    <p:cSldViewPr snapToGrid="0">
      <p:cViewPr varScale="1">
        <p:scale>
          <a:sx n="107" d="100"/>
          <a:sy n="107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39DA-107F-4427-8B26-36997B6BB317}" type="datetimeFigureOut">
              <a:rPr lang="lb-LU" smtClean="0"/>
              <a:t>28.10.20</a:t>
            </a:fld>
            <a:endParaRPr lang="lb-LU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b-LU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lb-L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b-L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8E6FE-2B34-41F9-82DD-5A748D1DABB1}" type="slidenum">
              <a:rPr lang="lb-LU" smtClean="0"/>
              <a:t>‹Nr.›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44250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E6FE-2B34-41F9-82DD-5A748D1DABB1}" type="slidenum">
              <a:rPr lang="lb-LU" smtClean="0"/>
              <a:t>1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216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b-LU" dirty="0"/>
              <a:t>Illu: Bulletin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E6FE-2B34-41F9-82DD-5A748D1DABB1}" type="slidenum">
              <a:rPr lang="lb-LU" smtClean="0"/>
              <a:t>2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476086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b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8E6FE-2B34-41F9-82DD-5A748D1DABB1}" type="slidenum">
              <a:rPr lang="lb-LU" smtClean="0"/>
              <a:t>3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05165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EB3B7-BCC1-464F-A8FD-61802E867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C9A3BF-1D06-44AF-89CF-C268E1BEB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79710B-36E9-4943-B5FF-FEE144B5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53F2F1-87EA-4C5C-990B-945E87F0B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FD780-C8E0-4519-B62C-425DAAFD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48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B1DE2-E4A9-4958-9944-34A19A5E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CCEEBB-8429-4030-956D-8000EACB1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7A1961-2E99-4A50-9BFF-9C2EDBE1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68F394-C115-4AE4-9E7B-72D002C5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E122EA-CE34-47F6-A310-77101072A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44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599A98-D8D5-4567-9F66-4A18C3A22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012752-015A-4621-961E-870A15F04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01FB33-BE2E-4558-BD3B-DBEF7EDD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F0AA0-54B4-4F24-88DC-239D02B0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E28026-CC1C-4B47-BC38-E4D72B6D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261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6B01E-C63E-43F5-B639-1AC56C0A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FF1ADF-2AE3-40BF-A829-ABDEE53C6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FD8B3-BC81-4777-ADF0-C83070FB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F9378-737E-413B-8B21-A4837694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4622A-E61E-4A05-92BA-2B9E2B89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319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D105F-D5E6-4E83-89FB-CA79C634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CAFF0F-FF86-4475-862A-31D560C9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5AB206-944E-4CDD-B7CD-A3450356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13938-A1B2-4796-B49B-05490B6CA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67BBC-9A66-434D-BE65-3CA245F1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184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A8557-9A35-4C88-AE2E-A1381E05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B9F0D1-3E2A-4A79-8E07-1AED0F652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6367E4-26E5-44F7-8D20-E6510F94E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B172AD-C280-43A6-B66B-8FBDDD7F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60F04D-5D16-4269-80F3-E2C2A718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614B73-E2F7-4F25-9209-D631A1CF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554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BB186-4787-4EA7-81C3-1E7D84B1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B528C8-5BB1-4E9E-8A13-37BF3434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37CDB-1122-4785-9F2D-E96DBCAE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7E9E72-D1D5-4AB1-84FE-9305FDBCA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5DFCF5-C5D5-4DE5-B69A-A193C4F1B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F698A5-6903-4511-B81A-5D059523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C390B0-49D2-411F-9019-2338C3EA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B15338-A027-400D-B5F4-89AA2091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35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5E180-01AC-4DA2-BBCC-764B0A369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15D69B-FBEE-47A4-B80A-E94694AA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9AA367-786B-421F-AE1C-6F6E8631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6247CA-3792-48F6-B29B-5F6CAFDB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118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A4247A-5954-45F5-8D5B-2E472773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53FF64-E0FB-47D8-B522-3E6A4064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76C5B8-A58E-4CB9-88A7-7E532DBA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87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1ECA4-E9CA-4525-9BE1-58FC6874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AA756D-2C1C-4C6F-A7CF-A552592D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6974B2-CDAE-4472-8A5C-140C65F48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0E2CC-171D-4198-BED8-B58C38DA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C376BC-D551-4FB0-8955-1E3BDC9C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E20BC8-7206-49D4-8E39-F0ECA173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53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C6EC9-3B10-49C8-844C-FB99B96A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9DA615-13D1-4BE6-BBAA-8A5B849AF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0A6B08-D14A-4600-BDBB-A8725B356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2A8749-D9DB-48FE-9F8E-DDDA0623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43A323-A1A7-4D78-A148-90906033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8632B9-8BC9-436B-A235-CFE88D6B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455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9B93A7-0FA9-4DB8-9F5B-2B965B78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CC6966-0A33-4662-830F-455680E2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948A5D-EA0C-4E4E-A573-E1250FE18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5A2FB-CF34-4ACA-876A-9575A85ABF67}" type="datetimeFigureOut">
              <a:rPr lang="fr-CH" smtClean="0"/>
              <a:t>28.10.20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451D04-F77E-42B9-9B9C-54C50F284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61F17-BA9F-4095-BCCA-86710CBAD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2B97-E5F7-45D3-B2BD-828EDF06CE65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057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8" descr="AMU Logo grand.pdf">
            <a:extLst>
              <a:ext uri="{FF2B5EF4-FFF2-40B4-BE49-F238E27FC236}">
                <a16:creationId xmlns:a16="http://schemas.microsoft.com/office/drawing/2014/main" id="{448F46C0-AE95-4B71-872A-08793B636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143" y="722993"/>
            <a:ext cx="3631932" cy="28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Une image contenant personne, enfant, garçon, table&#10;&#10;Description générée automatiquement">
            <a:extLst>
              <a:ext uri="{FF2B5EF4-FFF2-40B4-BE49-F238E27FC236}">
                <a16:creationId xmlns:a16="http://schemas.microsoft.com/office/drawing/2014/main" id="{6CA07D49-0CFB-4618-9430-360A291A14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1462"/>
            <a:ext cx="2848717" cy="2136538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F83B2C9-6FED-457C-8AB2-041688DF9EC9}"/>
              </a:ext>
            </a:extLst>
          </p:cNvPr>
          <p:cNvCxnSpPr>
            <a:cxnSpLocks/>
          </p:cNvCxnSpPr>
          <p:nvPr/>
        </p:nvCxnSpPr>
        <p:spPr>
          <a:xfrm>
            <a:off x="4764947" y="722993"/>
            <a:ext cx="0" cy="2827090"/>
          </a:xfrm>
          <a:prstGeom prst="line">
            <a:avLst/>
          </a:prstGeom>
          <a:ln>
            <a:solidFill>
              <a:srgbClr val="2F718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DF89F7F5-F90F-469B-94DB-34BF8FA66260}"/>
              </a:ext>
            </a:extLst>
          </p:cNvPr>
          <p:cNvSpPr txBox="1"/>
          <p:nvPr/>
        </p:nvSpPr>
        <p:spPr>
          <a:xfrm>
            <a:off x="5494802" y="1286493"/>
            <a:ext cx="6400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AMU</a:t>
            </a:r>
          </a:p>
          <a:p>
            <a:pPr algn="ctr"/>
            <a:r>
              <a:rPr lang="fr-CH" sz="2400" b="1" dirty="0"/>
              <a:t>A</a:t>
            </a:r>
            <a:r>
              <a:rPr lang="fr-CH" sz="2400" dirty="0"/>
              <a:t>ction pour un </a:t>
            </a:r>
            <a:r>
              <a:rPr lang="fr-CH" sz="2400" b="1" dirty="0"/>
              <a:t>M</a:t>
            </a:r>
            <a:r>
              <a:rPr lang="fr-CH" sz="2400" dirty="0"/>
              <a:t>onde </a:t>
            </a:r>
            <a:r>
              <a:rPr lang="fr-CH" sz="2400" b="1" dirty="0"/>
              <a:t>U</a:t>
            </a:r>
            <a:r>
              <a:rPr lang="fr-CH" sz="2400" dirty="0"/>
              <a:t>ni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CD01AC-21A3-4CF4-AC55-CCBAE37A016D}"/>
              </a:ext>
            </a:extLst>
          </p:cNvPr>
          <p:cNvSpPr/>
          <p:nvPr/>
        </p:nvSpPr>
        <p:spPr>
          <a:xfrm>
            <a:off x="5125676" y="2572979"/>
            <a:ext cx="7139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altLang="de-DE" dirty="0"/>
              <a:t>Organisation non gouvernementale de coopération</a:t>
            </a:r>
          </a:p>
          <a:p>
            <a:pPr algn="ctr"/>
            <a:r>
              <a:rPr lang="fr-CH" altLang="de-DE" dirty="0"/>
              <a:t>au développement au Grand-Duché de Luxembourg</a:t>
            </a:r>
            <a:endParaRPr lang="fr-CH" dirty="0"/>
          </a:p>
        </p:txBody>
      </p:sp>
      <p:pic>
        <p:nvPicPr>
          <p:cNvPr id="3" name="Image 2" descr="Une image contenant personne, extérieur, arbre, herbe&#10;&#10;Description générée automatiquement">
            <a:extLst>
              <a:ext uri="{FF2B5EF4-FFF2-40B4-BE49-F238E27FC236}">
                <a16:creationId xmlns:a16="http://schemas.microsoft.com/office/drawing/2014/main" id="{A9B79790-1E00-4730-B204-0C68787716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761" y="4721462"/>
            <a:ext cx="3204813" cy="2136542"/>
          </a:xfrm>
          <a:prstGeom prst="rect">
            <a:avLst/>
          </a:prstGeom>
        </p:spPr>
      </p:pic>
      <p:pic>
        <p:nvPicPr>
          <p:cNvPr id="7" name="Image 6" descr="Une image contenant extérieur, terrain, personne, banc&#10;&#10;Description générée automatiquement">
            <a:extLst>
              <a:ext uri="{FF2B5EF4-FFF2-40B4-BE49-F238E27FC236}">
                <a16:creationId xmlns:a16="http://schemas.microsoft.com/office/drawing/2014/main" id="{CD9092BC-A204-412A-9A38-9AC8C2267A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878" y="4721462"/>
            <a:ext cx="2966504" cy="2136538"/>
          </a:xfrm>
          <a:prstGeom prst="rect">
            <a:avLst/>
          </a:prstGeom>
        </p:spPr>
      </p:pic>
      <p:pic>
        <p:nvPicPr>
          <p:cNvPr id="10" name="Bild 10" descr="img_3644.jpg">
            <a:extLst>
              <a:ext uri="{FF2B5EF4-FFF2-40B4-BE49-F238E27FC236}">
                <a16:creationId xmlns:a16="http://schemas.microsoft.com/office/drawing/2014/main" id="{E39AB9C8-D73D-4149-BCD3-25694B1083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7194" y="4721463"/>
            <a:ext cx="3204806" cy="21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52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EEE81C-B4A8-4E0A-B361-E5CDA6FA9A7A}"/>
              </a:ext>
            </a:extLst>
          </p:cNvPr>
          <p:cNvSpPr/>
          <p:nvPr/>
        </p:nvSpPr>
        <p:spPr>
          <a:xfrm>
            <a:off x="6351984" y="1536580"/>
            <a:ext cx="5308746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altLang="de-DE" dirty="0"/>
              <a:t> 1992 : Année de création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altLang="de-DE" dirty="0"/>
              <a:t> 1993 : Agrément par le MAEE (Ministère des Affaires Etrangères et Européennes)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altLang="de-DE" dirty="0"/>
              <a:t> Membre du « Cercle de Coopération des ONGD »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altLang="de-DE" dirty="0"/>
              <a:t> 2018 : Passage en Accord Cadre avec le MAEE </a:t>
            </a: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Réseau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international de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partenaires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accent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sur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l‘Amérique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du Sud et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l‘Afrique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l‘Est</a:t>
            </a:r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Collaboration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efficace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sans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aucune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discrimination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politique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religieuse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</a:t>
            </a: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sociale</a:t>
            </a:r>
            <a:endParaRPr lang="de-DE" altLang="de-DE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de-DE" altLang="de-DE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altLang="de-DE" dirty="0"/>
              <a:t>Plus de </a:t>
            </a:r>
            <a:r>
              <a:rPr lang="en-GB" altLang="en-US" sz="1800" dirty="0">
                <a:cs typeface="Arial" panose="020B0604020202020204" pitchFamily="34" charset="0"/>
              </a:rPr>
              <a:t>10.000.000 € </a:t>
            </a:r>
            <a:r>
              <a:rPr lang="en-GB" altLang="en-US" sz="1800" dirty="0" err="1">
                <a:cs typeface="Arial" panose="020B0604020202020204" pitchFamily="34" charset="0"/>
              </a:rPr>
              <a:t>investis</a:t>
            </a:r>
            <a:r>
              <a:rPr lang="en-GB" altLang="en-US" sz="1800" dirty="0">
                <a:cs typeface="Arial" panose="020B0604020202020204" pitchFamily="34" charset="0"/>
              </a:rPr>
              <a:t> dans des </a:t>
            </a:r>
            <a:r>
              <a:rPr lang="en-GB" altLang="en-US" sz="1800" dirty="0" err="1">
                <a:cs typeface="Arial" panose="020B0604020202020204" pitchFamily="34" charset="0"/>
              </a:rPr>
              <a:t>projets</a:t>
            </a:r>
            <a:r>
              <a:rPr lang="en-GB" altLang="en-US" sz="1800" dirty="0">
                <a:cs typeface="Arial" panose="020B0604020202020204" pitchFamily="34" charset="0"/>
              </a:rPr>
              <a:t> de cooperation de 1993 à 2019</a:t>
            </a:r>
            <a:endParaRPr lang="de-DE" altLang="en-US" sz="1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fr-FR" altLang="de-DE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73C4FC5-410D-452D-8E78-BAE8B2B8D686}"/>
              </a:ext>
            </a:extLst>
          </p:cNvPr>
          <p:cNvCxnSpPr>
            <a:cxnSpLocks/>
          </p:cNvCxnSpPr>
          <p:nvPr/>
        </p:nvCxnSpPr>
        <p:spPr>
          <a:xfrm>
            <a:off x="5929759" y="2005392"/>
            <a:ext cx="0" cy="3738755"/>
          </a:xfrm>
          <a:prstGeom prst="line">
            <a:avLst/>
          </a:prstGeom>
          <a:ln>
            <a:solidFill>
              <a:srgbClr val="2F718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Bild 8" descr="AMU Logo grand.pdf">
            <a:extLst>
              <a:ext uri="{FF2B5EF4-FFF2-40B4-BE49-F238E27FC236}">
                <a16:creationId xmlns:a16="http://schemas.microsoft.com/office/drawing/2014/main" id="{9B260F35-C7BF-415F-BC3B-4052C01980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438" y="0"/>
            <a:ext cx="1579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DE17DD-C48A-4F9E-81E5-CC5D42D187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0" y="2341080"/>
            <a:ext cx="5050595" cy="306737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336B378-97A1-4C85-A0AE-32CEDEC404FE}"/>
              </a:ext>
            </a:extLst>
          </p:cNvPr>
          <p:cNvSpPr txBox="1"/>
          <p:nvPr/>
        </p:nvSpPr>
        <p:spPr>
          <a:xfrm>
            <a:off x="5130345" y="605135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b="1" spc="300" dirty="0">
                <a:solidFill>
                  <a:srgbClr val="2F7181"/>
                </a:solidFill>
              </a:rPr>
              <a:t>Historique</a:t>
            </a:r>
          </a:p>
        </p:txBody>
      </p:sp>
    </p:spTree>
    <p:extLst>
      <p:ext uri="{BB962C8B-B14F-4D97-AF65-F5344CB8AC3E}">
        <p14:creationId xmlns:p14="http://schemas.microsoft.com/office/powerpoint/2010/main" val="72845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plafond, groupe, gens&#10;&#10;Description générée automatiquement">
            <a:extLst>
              <a:ext uri="{FF2B5EF4-FFF2-40B4-BE49-F238E27FC236}">
                <a16:creationId xmlns:a16="http://schemas.microsoft.com/office/drawing/2014/main" id="{6600E535-4DD2-4060-A4DC-164B110AF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4516" y="1356967"/>
            <a:ext cx="3042653" cy="2396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BCA5D8-1698-4550-BBA5-75F537F39B85}"/>
              </a:ext>
            </a:extLst>
          </p:cNvPr>
          <p:cNvSpPr/>
          <p:nvPr/>
        </p:nvSpPr>
        <p:spPr>
          <a:xfrm>
            <a:off x="548277" y="4197735"/>
            <a:ext cx="543861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altLang="de-DE" dirty="0"/>
              <a:t> Coopération avec les pays en développement au-delà du domaine monétaire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fr-FR" altLang="de-DE" dirty="0"/>
          </a:p>
          <a:p>
            <a:pPr algn="just">
              <a:lnSpc>
                <a:spcPct val="150000"/>
              </a:lnSpc>
              <a:spcBef>
                <a:spcPct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altLang="de-DE" dirty="0"/>
              <a:t> Rencontrer et se familiariser avec des personnes des pays en développement -&gt; réelle réciprocité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fr-FR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C685E-F9D6-48DA-BA9F-29CAE27A4E18}"/>
              </a:ext>
            </a:extLst>
          </p:cNvPr>
          <p:cNvSpPr/>
          <p:nvPr/>
        </p:nvSpPr>
        <p:spPr>
          <a:xfrm>
            <a:off x="6788273" y="4197736"/>
            <a:ext cx="5182053" cy="260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altLang="de-DE" dirty="0"/>
              <a:t> Promouvoir une culture de don chez nous et dans les pays en voie de développement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fr-FR" altLang="de-DE" dirty="0"/>
          </a:p>
          <a:p>
            <a:pPr algn="just">
              <a:lnSpc>
                <a:spcPct val="150000"/>
              </a:lnSpc>
              <a:spcBef>
                <a:spcPct val="0"/>
              </a:spcBef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altLang="de-DE" dirty="0"/>
              <a:t> S’engager (temps, idées, énergie) pour améliorer les conditions de vie des plus démunis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altLang="de-DE" sz="1400" dirty="0">
              <a:solidFill>
                <a:srgbClr val="000000"/>
              </a:solidFill>
              <a:latin typeface="Thonbu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344C8B-7090-481E-AE21-AC1660776FFC}"/>
              </a:ext>
            </a:extLst>
          </p:cNvPr>
          <p:cNvSpPr/>
          <p:nvPr/>
        </p:nvSpPr>
        <p:spPr>
          <a:xfrm>
            <a:off x="4894254" y="343525"/>
            <a:ext cx="218527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spc="300" dirty="0">
                <a:solidFill>
                  <a:srgbClr val="2F7181"/>
                </a:solidFill>
              </a:rPr>
              <a:t>Nos valeurs</a:t>
            </a:r>
          </a:p>
          <a:p>
            <a:pPr algn="r"/>
            <a:endParaRPr lang="fr-CH" sz="500" b="1" spc="300" dirty="0">
              <a:solidFill>
                <a:srgbClr val="2F7181"/>
              </a:solidFill>
            </a:endParaRPr>
          </a:p>
          <a:p>
            <a:pPr algn="r"/>
            <a:r>
              <a:rPr lang="fr-CH" sz="1200" b="1" spc="300" dirty="0">
                <a:solidFill>
                  <a:srgbClr val="2F7181"/>
                </a:solidFill>
              </a:rPr>
              <a:t> depuis 1992</a:t>
            </a:r>
          </a:p>
        </p:txBody>
      </p:sp>
      <p:pic>
        <p:nvPicPr>
          <p:cNvPr id="20" name="Bild 8" descr="AMU Logo grand.pdf">
            <a:extLst>
              <a:ext uri="{FF2B5EF4-FFF2-40B4-BE49-F238E27FC236}">
                <a16:creationId xmlns:a16="http://schemas.microsoft.com/office/drawing/2014/main" id="{C37A4F41-65C6-42C4-9813-A5D9A1A45F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438" y="0"/>
            <a:ext cx="1579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Une image contenant personne, intérieur, mur, petit&#10;&#10;Description générée automatiquement">
            <a:extLst>
              <a:ext uri="{FF2B5EF4-FFF2-40B4-BE49-F238E27FC236}">
                <a16:creationId xmlns:a16="http://schemas.microsoft.com/office/drawing/2014/main" id="{F690DC2E-CD8E-4950-BE77-26590B7701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169" y="1351502"/>
            <a:ext cx="3194831" cy="2396123"/>
          </a:xfrm>
          <a:prstGeom prst="rect">
            <a:avLst/>
          </a:prstGeom>
        </p:spPr>
      </p:pic>
      <p:pic>
        <p:nvPicPr>
          <p:cNvPr id="11" name="Grafik 8" descr="Ein Bild, das Person, draußen, Gruppe, Personen enthält.&#10;&#10;Automatisch generierte Beschreibung">
            <a:extLst>
              <a:ext uri="{FF2B5EF4-FFF2-40B4-BE49-F238E27FC236}">
                <a16:creationId xmlns:a16="http://schemas.microsoft.com/office/drawing/2014/main" id="{59B17EFC-3665-9443-804A-644D566E4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4358" y="1351502"/>
            <a:ext cx="3609190" cy="2406130"/>
          </a:xfrm>
          <a:prstGeom prst="rect">
            <a:avLst/>
          </a:prstGeom>
        </p:spPr>
      </p:pic>
      <p:pic>
        <p:nvPicPr>
          <p:cNvPr id="10" name="Image 9" descr="Une image contenant fenêtre, personne, table, intérieur&#10;&#10;Description générée automatiquement">
            <a:extLst>
              <a:ext uri="{FF2B5EF4-FFF2-40B4-BE49-F238E27FC236}">
                <a16:creationId xmlns:a16="http://schemas.microsoft.com/office/drawing/2014/main" id="{BD357CC1-DEDE-463C-ADAB-81BF54DF70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68" y="1352427"/>
            <a:ext cx="3194832" cy="23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191005-6B19-4201-96E7-3FEB20BCEF20}"/>
              </a:ext>
            </a:extLst>
          </p:cNvPr>
          <p:cNvSpPr/>
          <p:nvPr/>
        </p:nvSpPr>
        <p:spPr>
          <a:xfrm>
            <a:off x="6535785" y="698317"/>
            <a:ext cx="2311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b="1" spc="300" dirty="0">
                <a:solidFill>
                  <a:srgbClr val="2F7181"/>
                </a:solidFill>
              </a:rPr>
              <a:t>Nos activités</a:t>
            </a:r>
          </a:p>
        </p:txBody>
      </p:sp>
      <p:pic>
        <p:nvPicPr>
          <p:cNvPr id="3" name="Bild 8" descr="AMU Logo grand.pdf">
            <a:extLst>
              <a:ext uri="{FF2B5EF4-FFF2-40B4-BE49-F238E27FC236}">
                <a16:creationId xmlns:a16="http://schemas.microsoft.com/office/drawing/2014/main" id="{FE1F5859-B3CC-4797-B325-9DF9D0F210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438" y="0"/>
            <a:ext cx="1579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1" descr="Ein Bild, das Essen, Elemente, sitzend, Tisch enthält.&#10;&#10;Automatisch generierte Beschreibung">
            <a:extLst>
              <a:ext uri="{FF2B5EF4-FFF2-40B4-BE49-F238E27FC236}">
                <a16:creationId xmlns:a16="http://schemas.microsoft.com/office/drawing/2014/main" id="{A28D1821-4293-43BB-846C-DA78DA3CE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482399" y="482401"/>
            <a:ext cx="3429656" cy="2464855"/>
          </a:xfrm>
          <a:prstGeom prst="rect">
            <a:avLst/>
          </a:prstGeom>
        </p:spPr>
      </p:pic>
      <p:pic>
        <p:nvPicPr>
          <p:cNvPr id="17" name="Grafik 6" descr="Ein Bild, das drinnen, Person, Tisch, Mann enthält.&#10;&#10;Automatisch generierte Beschreibung">
            <a:extLst>
              <a:ext uri="{FF2B5EF4-FFF2-40B4-BE49-F238E27FC236}">
                <a16:creationId xmlns:a16="http://schemas.microsoft.com/office/drawing/2014/main" id="{2BA7E14F-47CB-44C2-A08B-3493C42955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"/>
          <a:stretch/>
        </p:blipFill>
        <p:spPr>
          <a:xfrm rot="16200000">
            <a:off x="1849066" y="525347"/>
            <a:ext cx="3452409" cy="2401715"/>
          </a:xfrm>
          <a:prstGeom prst="rect">
            <a:avLst/>
          </a:prstGeom>
        </p:spPr>
      </p:pic>
      <p:pic>
        <p:nvPicPr>
          <p:cNvPr id="13" name="Grafik 10" descr="Ein Bild, das Person, drinnen, Kuchen, Tisch enthält.&#10;&#10;Automatisch generierte Beschreibung">
            <a:extLst>
              <a:ext uri="{FF2B5EF4-FFF2-40B4-BE49-F238E27FC236}">
                <a16:creationId xmlns:a16="http://schemas.microsoft.com/office/drawing/2014/main" id="{28BF10D9-5FEC-49B2-88EF-2F97A1328D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4776128" cy="342626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6B6602C-ADCF-4AB4-A8FA-3886E0BB0DCE}"/>
              </a:ext>
            </a:extLst>
          </p:cNvPr>
          <p:cNvSpPr txBox="1"/>
          <p:nvPr/>
        </p:nvSpPr>
        <p:spPr>
          <a:xfrm>
            <a:off x="5871112" y="1726204"/>
            <a:ext cx="5176115" cy="4142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Soutenir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concrètement</a:t>
            </a:r>
            <a:r>
              <a:rPr lang="de-DE" altLang="de-DE" dirty="0">
                <a:latin typeface="Calibri" panose="020F0502020204030204" pitchFamily="34" charset="0"/>
              </a:rPr>
              <a:t> des </a:t>
            </a:r>
            <a:r>
              <a:rPr lang="de-DE" altLang="de-DE" dirty="0" err="1">
                <a:latin typeface="Calibri" panose="020F0502020204030204" pitchFamily="34" charset="0"/>
              </a:rPr>
              <a:t>projets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contribuant</a:t>
            </a:r>
            <a:r>
              <a:rPr lang="de-DE" altLang="de-DE" dirty="0">
                <a:latin typeface="Calibri" panose="020F0502020204030204" pitchFamily="34" charset="0"/>
              </a:rPr>
              <a:t> au </a:t>
            </a:r>
            <a:r>
              <a:rPr lang="de-DE" altLang="de-DE" dirty="0" err="1">
                <a:latin typeface="Calibri" panose="020F0502020204030204" pitchFamily="34" charset="0"/>
              </a:rPr>
              <a:t>développement</a:t>
            </a:r>
            <a:r>
              <a:rPr lang="de-DE" altLang="de-DE" dirty="0">
                <a:latin typeface="Calibri" panose="020F0502020204030204" pitchFamily="34" charset="0"/>
              </a:rPr>
              <a:t> des </a:t>
            </a:r>
            <a:r>
              <a:rPr lang="de-DE" altLang="de-DE" dirty="0" err="1">
                <a:latin typeface="Calibri" panose="020F0502020204030204" pitchFamily="34" charset="0"/>
              </a:rPr>
              <a:t>personnes</a:t>
            </a:r>
            <a:r>
              <a:rPr lang="de-DE" altLang="de-DE" dirty="0">
                <a:latin typeface="Calibri" panose="020F0502020204030204" pitchFamily="34" charset="0"/>
              </a:rPr>
              <a:t> et des </a:t>
            </a:r>
            <a:r>
              <a:rPr lang="de-DE" altLang="de-DE" dirty="0" err="1">
                <a:latin typeface="Calibri" panose="020F0502020204030204" pitchFamily="34" charset="0"/>
              </a:rPr>
              <a:t>peuples</a:t>
            </a:r>
            <a:endParaRPr lang="de-DE" altLang="de-DE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fr-FR" altLang="de-DE" dirty="0">
                <a:latin typeface="Calibri" panose="020F0502020204030204" pitchFamily="34" charset="0"/>
              </a:rPr>
              <a:t> Participation à des actions d’aides humanitaires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fr-FR" altLang="de-DE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fr-FR" altLang="de-DE" dirty="0">
                <a:latin typeface="Calibri" panose="020F0502020204030204" pitchFamily="34" charset="0"/>
              </a:rPr>
              <a:t> Promotions de parrainages et d’actions de solidarité à distance</a:t>
            </a:r>
          </a:p>
          <a:p>
            <a:pPr>
              <a:spcBef>
                <a:spcPts val="600"/>
              </a:spcBef>
            </a:pPr>
            <a:endParaRPr lang="de-DE" altLang="de-DE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fr-FR" altLang="de-DE" dirty="0">
                <a:latin typeface="Calibri" panose="020F0502020204030204" pitchFamily="34" charset="0"/>
              </a:rPr>
              <a:t> Inciter les jeunes à devenir bénévoles dans un de nos projets</a:t>
            </a:r>
            <a:endParaRPr lang="fr-FR" altLang="de-D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7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&#10;&#10;Description générée automatiquement">
            <a:extLst>
              <a:ext uri="{FF2B5EF4-FFF2-40B4-BE49-F238E27FC236}">
                <a16:creationId xmlns:a16="http://schemas.microsoft.com/office/drawing/2014/main" id="{764AB14D-D30C-4B85-B2F5-DE865CC2BA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236" y="1443022"/>
            <a:ext cx="8242167" cy="45537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354357B-A0C8-4E41-B4AD-68E8C85658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303" y="-62470"/>
            <a:ext cx="2205049" cy="1484962"/>
          </a:xfrm>
          <a:prstGeom prst="rect">
            <a:avLst/>
          </a:prstGeom>
        </p:spPr>
      </p:pic>
      <p:sp>
        <p:nvSpPr>
          <p:cNvPr id="8" name="Textfeld 14">
            <a:extLst>
              <a:ext uri="{FF2B5EF4-FFF2-40B4-BE49-F238E27FC236}">
                <a16:creationId xmlns:a16="http://schemas.microsoft.com/office/drawing/2014/main" id="{6033E753-7198-456E-9530-ACF5C8746C8D}"/>
              </a:ext>
            </a:extLst>
          </p:cNvPr>
          <p:cNvSpPr txBox="1"/>
          <p:nvPr/>
        </p:nvSpPr>
        <p:spPr>
          <a:xfrm>
            <a:off x="10070302" y="1501745"/>
            <a:ext cx="1971412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latin typeface="Arial Nova Light" panose="020B0304020202020204" pitchFamily="34" charset="0"/>
              </a:rPr>
              <a:t>Soutien</a:t>
            </a:r>
            <a:r>
              <a:rPr lang="de-DE" sz="1200" dirty="0">
                <a:latin typeface="Arial Nova Light" panose="020B0304020202020204" pitchFamily="34" charset="0"/>
              </a:rPr>
              <a:t> </a:t>
            </a:r>
            <a:r>
              <a:rPr lang="de-DE" sz="1200" dirty="0" err="1">
                <a:latin typeface="Arial Nova Light" panose="020B0304020202020204" pitchFamily="34" charset="0"/>
              </a:rPr>
              <a:t>aux</a:t>
            </a:r>
            <a:r>
              <a:rPr lang="de-DE" sz="1200" dirty="0">
                <a:latin typeface="Arial Nova Light" panose="020B0304020202020204" pitchFamily="34" charset="0"/>
              </a:rPr>
              <a:t> </a:t>
            </a:r>
            <a:r>
              <a:rPr lang="de-DE" sz="1200" dirty="0" err="1">
                <a:latin typeface="Arial Nova Light" panose="020B0304020202020204" pitchFamily="34" charset="0"/>
              </a:rPr>
              <a:t>femmes</a:t>
            </a:r>
            <a:r>
              <a:rPr lang="de-DE" sz="1200" dirty="0">
                <a:latin typeface="Arial Nova Light" panose="020B0304020202020204" pitchFamily="34" charset="0"/>
              </a:rPr>
              <a:t> </a:t>
            </a:r>
            <a:r>
              <a:rPr lang="de-DE" sz="1200" dirty="0" err="1">
                <a:latin typeface="Arial Nova Light" panose="020B0304020202020204" pitchFamily="34" charset="0"/>
              </a:rPr>
              <a:t>marginalisées</a:t>
            </a:r>
            <a:endParaRPr lang="de-DE" sz="1200" dirty="0">
              <a:latin typeface="Arial Nova Light" panose="020B03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200" dirty="0">
                <a:latin typeface="Arial Nova Light" panose="020B0304020202020204" pitchFamily="34" charset="0"/>
                <a:sym typeface="Wingdings"/>
              </a:rPr>
              <a:t></a:t>
            </a:r>
            <a:r>
              <a:rPr lang="de-DE" sz="1200" dirty="0">
                <a:latin typeface="Arial Nova Light" panose="020B0304020202020204" pitchFamily="34" charset="0"/>
              </a:rPr>
              <a:t>TANZANIE (2018-2019)</a:t>
            </a:r>
          </a:p>
        </p:txBody>
      </p:sp>
      <p:sp>
        <p:nvSpPr>
          <p:cNvPr id="9" name="Textfeld 16">
            <a:extLst>
              <a:ext uri="{FF2B5EF4-FFF2-40B4-BE49-F238E27FC236}">
                <a16:creationId xmlns:a16="http://schemas.microsoft.com/office/drawing/2014/main" id="{D73B0E9A-B4B1-4DA1-9B26-4E6F975813E0}"/>
              </a:ext>
            </a:extLst>
          </p:cNvPr>
          <p:cNvSpPr txBox="1"/>
          <p:nvPr/>
        </p:nvSpPr>
        <p:spPr>
          <a:xfrm>
            <a:off x="10070302" y="2357287"/>
            <a:ext cx="1971413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Amélioration</a:t>
            </a:r>
            <a:r>
              <a:rPr lang="de-DE" dirty="0"/>
              <a:t> des </a:t>
            </a:r>
            <a:r>
              <a:rPr lang="de-DE" dirty="0" err="1"/>
              <a:t>services</a:t>
            </a:r>
            <a:r>
              <a:rPr lang="de-DE" dirty="0"/>
              <a:t> de </a:t>
            </a:r>
            <a:r>
              <a:rPr lang="de-DE" dirty="0" err="1"/>
              <a:t>santé</a:t>
            </a:r>
            <a:r>
              <a:rPr lang="de-DE" dirty="0"/>
              <a:t> </a:t>
            </a:r>
            <a:r>
              <a:rPr lang="de-DE" dirty="0" err="1"/>
              <a:t>d‘un</a:t>
            </a:r>
            <a:r>
              <a:rPr lang="de-DE" dirty="0"/>
              <a:t> </a:t>
            </a:r>
            <a:r>
              <a:rPr lang="de-DE" dirty="0" err="1"/>
              <a:t>hôpital</a:t>
            </a:r>
            <a:r>
              <a:rPr lang="de-DE" dirty="0"/>
              <a:t> </a:t>
            </a:r>
          </a:p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</a:t>
            </a:r>
            <a:r>
              <a:rPr lang="de-DE" dirty="0"/>
              <a:t>TANZANIE (2018-2021)</a:t>
            </a:r>
          </a:p>
        </p:txBody>
      </p:sp>
      <p:sp>
        <p:nvSpPr>
          <p:cNvPr id="10" name="Textfeld 15">
            <a:extLst>
              <a:ext uri="{FF2B5EF4-FFF2-40B4-BE49-F238E27FC236}">
                <a16:creationId xmlns:a16="http://schemas.microsoft.com/office/drawing/2014/main" id="{94B95571-41FB-4BBB-ACCB-EA4D59D5DDF5}"/>
              </a:ext>
            </a:extLst>
          </p:cNvPr>
          <p:cNvSpPr txBox="1"/>
          <p:nvPr/>
        </p:nvSpPr>
        <p:spPr>
          <a:xfrm>
            <a:off x="10070302" y="4030309"/>
            <a:ext cx="1971413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Consultation</a:t>
            </a:r>
            <a:r>
              <a:rPr lang="de-DE" dirty="0"/>
              <a:t> et </a:t>
            </a:r>
            <a:r>
              <a:rPr lang="de-DE" dirty="0" err="1"/>
              <a:t>sensibilisation</a:t>
            </a:r>
            <a:r>
              <a:rPr lang="de-DE" dirty="0"/>
              <a:t> </a:t>
            </a:r>
            <a:r>
              <a:rPr lang="de-DE" dirty="0" err="1"/>
              <a:t>nutritionelle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</a:t>
            </a:r>
            <a:r>
              <a:rPr lang="de-DE" dirty="0"/>
              <a:t>TANZANIE (2019-2021)</a:t>
            </a:r>
          </a:p>
        </p:txBody>
      </p:sp>
      <p:sp>
        <p:nvSpPr>
          <p:cNvPr id="12" name="Textfeld 14">
            <a:extLst>
              <a:ext uri="{FF2B5EF4-FFF2-40B4-BE49-F238E27FC236}">
                <a16:creationId xmlns:a16="http://schemas.microsoft.com/office/drawing/2014/main" id="{3882A064-897F-49D5-A3E0-DC95FD349E67}"/>
              </a:ext>
            </a:extLst>
          </p:cNvPr>
          <p:cNvSpPr txBox="1"/>
          <p:nvPr/>
        </p:nvSpPr>
        <p:spPr>
          <a:xfrm>
            <a:off x="10070302" y="3196311"/>
            <a:ext cx="1971413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latin typeface="Arial Nova Light" panose="020B0304020202020204" pitchFamily="34" charset="0"/>
              </a:rPr>
              <a:t>Amélioration</a:t>
            </a:r>
            <a:r>
              <a:rPr lang="de-DE" sz="1200" dirty="0">
                <a:latin typeface="Arial Nova Light" panose="020B0304020202020204" pitchFamily="34" charset="0"/>
              </a:rPr>
              <a:t> de la </a:t>
            </a:r>
            <a:r>
              <a:rPr lang="de-DE" sz="1200" dirty="0" err="1">
                <a:latin typeface="Arial Nova Light" panose="020B0304020202020204" pitchFamily="34" charset="0"/>
              </a:rPr>
              <a:t>qualité</a:t>
            </a:r>
            <a:r>
              <a:rPr lang="de-DE" sz="1200" dirty="0">
                <a:latin typeface="Arial Nova Light" panose="020B0304020202020204" pitchFamily="34" charset="0"/>
              </a:rPr>
              <a:t> </a:t>
            </a:r>
            <a:r>
              <a:rPr lang="de-DE" sz="1200" dirty="0" err="1">
                <a:latin typeface="Arial Nova Light" panose="020B0304020202020204" pitchFamily="34" charset="0"/>
              </a:rPr>
              <a:t>d‘éducation</a:t>
            </a:r>
            <a:endParaRPr lang="de-DE" sz="1200" dirty="0">
              <a:latin typeface="Arial Nova Light" panose="020B03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200" dirty="0">
                <a:latin typeface="Arial Nova Light" panose="020B0304020202020204" pitchFamily="34" charset="0"/>
                <a:sym typeface="Wingdings"/>
              </a:rPr>
              <a:t></a:t>
            </a:r>
            <a:r>
              <a:rPr lang="de-DE" sz="1200" dirty="0">
                <a:latin typeface="Arial Nova Light" panose="020B0304020202020204" pitchFamily="34" charset="0"/>
              </a:rPr>
              <a:t>TANZANIE (2019-2020)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E3EA612-EDFD-4910-8DED-0CF5DBEEAA70}"/>
              </a:ext>
            </a:extLst>
          </p:cNvPr>
          <p:cNvSpPr txBox="1"/>
          <p:nvPr/>
        </p:nvSpPr>
        <p:spPr>
          <a:xfrm>
            <a:off x="6252235" y="5642009"/>
            <a:ext cx="2152661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Renforcement</a:t>
            </a:r>
            <a:r>
              <a:rPr lang="de-DE" dirty="0"/>
              <a:t> de la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marginalisée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 </a:t>
            </a:r>
            <a:r>
              <a:rPr lang="de-DE" dirty="0">
                <a:sym typeface="Wingdings"/>
              </a:rPr>
              <a:t></a:t>
            </a:r>
            <a:r>
              <a:rPr lang="de-DE" dirty="0"/>
              <a:t>R.D. CONGO (2018-2021)</a:t>
            </a:r>
          </a:p>
        </p:txBody>
      </p:sp>
      <p:sp>
        <p:nvSpPr>
          <p:cNvPr id="14" name="Textfeld 9">
            <a:extLst>
              <a:ext uri="{FF2B5EF4-FFF2-40B4-BE49-F238E27FC236}">
                <a16:creationId xmlns:a16="http://schemas.microsoft.com/office/drawing/2014/main" id="{1B5F8AAE-0C59-40C3-8A66-96724087C432}"/>
              </a:ext>
            </a:extLst>
          </p:cNvPr>
          <p:cNvSpPr txBox="1"/>
          <p:nvPr/>
        </p:nvSpPr>
        <p:spPr>
          <a:xfrm>
            <a:off x="8002561" y="511567"/>
            <a:ext cx="2067741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Prévention</a:t>
            </a:r>
            <a:r>
              <a:rPr lang="de-DE" dirty="0"/>
              <a:t> et </a:t>
            </a:r>
            <a:r>
              <a:rPr lang="de-DE" dirty="0" err="1"/>
              <a:t>traitement</a:t>
            </a:r>
            <a:r>
              <a:rPr lang="de-DE" dirty="0"/>
              <a:t> </a:t>
            </a:r>
          </a:p>
          <a:p>
            <a:r>
              <a:rPr lang="de-DE" dirty="0"/>
              <a:t>du VIH/SIDA</a:t>
            </a:r>
          </a:p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</a:t>
            </a:r>
            <a:r>
              <a:rPr lang="de-DE" dirty="0"/>
              <a:t>OUGANDA (2018-2021)</a:t>
            </a:r>
          </a:p>
        </p:txBody>
      </p:sp>
      <p:sp>
        <p:nvSpPr>
          <p:cNvPr id="15" name="Textfeld 7">
            <a:extLst>
              <a:ext uri="{FF2B5EF4-FFF2-40B4-BE49-F238E27FC236}">
                <a16:creationId xmlns:a16="http://schemas.microsoft.com/office/drawing/2014/main" id="{EC39DA92-E170-4E27-A68D-E90B15DE3825}"/>
              </a:ext>
            </a:extLst>
          </p:cNvPr>
          <p:cNvSpPr txBox="1"/>
          <p:nvPr/>
        </p:nvSpPr>
        <p:spPr>
          <a:xfrm>
            <a:off x="150285" y="4030309"/>
            <a:ext cx="2205048" cy="704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Renforcement</a:t>
            </a:r>
            <a:r>
              <a:rPr lang="de-DE" dirty="0"/>
              <a:t> des </a:t>
            </a:r>
            <a:r>
              <a:rPr lang="de-DE" dirty="0" err="1"/>
              <a:t>pratiques</a:t>
            </a:r>
            <a:r>
              <a:rPr lang="de-DE" dirty="0"/>
              <a:t> </a:t>
            </a:r>
          </a:p>
          <a:p>
            <a:r>
              <a:rPr lang="de-DE" dirty="0"/>
              <a:t>agro-</a:t>
            </a:r>
            <a:r>
              <a:rPr lang="de-DE" dirty="0" err="1"/>
              <a:t>écologiques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>
                <a:sym typeface="Wingdings"/>
              </a:rPr>
              <a:t></a:t>
            </a:r>
            <a:r>
              <a:rPr lang="de-DE" dirty="0"/>
              <a:t>BRESIL (2018-2021)</a:t>
            </a:r>
          </a:p>
        </p:txBody>
      </p:sp>
      <p:sp>
        <p:nvSpPr>
          <p:cNvPr id="16" name="Textfeld 8">
            <a:extLst>
              <a:ext uri="{FF2B5EF4-FFF2-40B4-BE49-F238E27FC236}">
                <a16:creationId xmlns:a16="http://schemas.microsoft.com/office/drawing/2014/main" id="{C117FDD7-79C7-4A05-AF13-A01D5F602B51}"/>
              </a:ext>
            </a:extLst>
          </p:cNvPr>
          <p:cNvSpPr txBox="1"/>
          <p:nvPr/>
        </p:nvSpPr>
        <p:spPr>
          <a:xfrm>
            <a:off x="150285" y="5731756"/>
            <a:ext cx="27336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chemeClr val="dk1"/>
                </a:solidFill>
                <a:latin typeface="Arial Nova Light" panose="020B03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DE" dirty="0" err="1"/>
              <a:t>Renforcement</a:t>
            </a:r>
            <a:r>
              <a:rPr lang="de-DE" dirty="0"/>
              <a:t> des </a:t>
            </a:r>
            <a:r>
              <a:rPr lang="de-DE" dirty="0" err="1"/>
              <a:t>capacités</a:t>
            </a:r>
            <a:r>
              <a:rPr lang="de-DE" dirty="0"/>
              <a:t> </a:t>
            </a:r>
          </a:p>
          <a:p>
            <a:r>
              <a:rPr lang="de-DE" dirty="0"/>
              <a:t>de 9 </a:t>
            </a:r>
            <a:r>
              <a:rPr lang="de-DE" dirty="0" err="1"/>
              <a:t>organisations</a:t>
            </a:r>
            <a:r>
              <a:rPr lang="de-DE" dirty="0"/>
              <a:t> </a:t>
            </a:r>
          </a:p>
          <a:p>
            <a:r>
              <a:rPr lang="de-DE" dirty="0">
                <a:sym typeface="Wingdings"/>
              </a:rPr>
              <a:t></a:t>
            </a:r>
            <a:r>
              <a:rPr lang="de-DE" dirty="0"/>
              <a:t>ARGENTINE / BOLIVIE (2018-2021)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C1A5F4A-D9A0-402F-B89B-6193B974E6B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342077" y="1853957"/>
            <a:ext cx="3728225" cy="249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84D5BA1-0230-4B93-8543-E4ECE4F9A14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342077" y="2709499"/>
            <a:ext cx="3728225" cy="1642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272840D-5873-4EB0-A12D-CDD1D0EE63B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342077" y="3548523"/>
            <a:ext cx="3728225" cy="80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D35D523-18E4-48FB-BF8E-F74E281ACFED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342077" y="4351503"/>
            <a:ext cx="3728225" cy="3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7B8A4AC-D523-4DFC-88E3-7E62D5A295E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342078" y="1215991"/>
            <a:ext cx="2694354" cy="295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99E3B044-D949-4C86-8D7B-2E6D2BBDD13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6150348" y="4656141"/>
            <a:ext cx="1178218" cy="98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D415EB0B-421D-489C-A6C5-DD636EAE6746}"/>
              </a:ext>
            </a:extLst>
          </p:cNvPr>
          <p:cNvCxnSpPr>
            <a:stCxn id="15" idx="3"/>
          </p:cNvCxnSpPr>
          <p:nvPr/>
        </p:nvCxnSpPr>
        <p:spPr>
          <a:xfrm flipV="1">
            <a:off x="2355333" y="4351503"/>
            <a:ext cx="2275390" cy="3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81F1C7D-55A9-4C42-82F7-D37A450FC51D}"/>
              </a:ext>
            </a:extLst>
          </p:cNvPr>
          <p:cNvCxnSpPr>
            <a:stCxn id="16" idx="3"/>
          </p:cNvCxnSpPr>
          <p:nvPr/>
        </p:nvCxnSpPr>
        <p:spPr>
          <a:xfrm flipV="1">
            <a:off x="2883929" y="4734733"/>
            <a:ext cx="1302177" cy="1320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FA4F036-4D09-40C8-8B46-0ABBA8E26514}"/>
              </a:ext>
            </a:extLst>
          </p:cNvPr>
          <p:cNvCxnSpPr>
            <a:stCxn id="16" idx="3"/>
          </p:cNvCxnSpPr>
          <p:nvPr/>
        </p:nvCxnSpPr>
        <p:spPr>
          <a:xfrm flipV="1">
            <a:off x="2883929" y="5125673"/>
            <a:ext cx="1327205" cy="92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B1A0EA80-67C3-4596-8A8E-82F613336C4A}"/>
              </a:ext>
            </a:extLst>
          </p:cNvPr>
          <p:cNvSpPr txBox="1"/>
          <p:nvPr/>
        </p:nvSpPr>
        <p:spPr>
          <a:xfrm>
            <a:off x="3547531" y="468056"/>
            <a:ext cx="420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spc="300" dirty="0">
                <a:solidFill>
                  <a:srgbClr val="2F7181"/>
                </a:solidFill>
              </a:rPr>
              <a:t>Accord</a:t>
            </a:r>
            <a:r>
              <a:rPr lang="fr-CH" b="1" dirty="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 </a:t>
            </a:r>
            <a:r>
              <a:rPr lang="fr-CH" sz="2400" b="1" spc="300" dirty="0">
                <a:solidFill>
                  <a:srgbClr val="2F7181"/>
                </a:solidFill>
              </a:rPr>
              <a:t>Cadre</a:t>
            </a:r>
            <a:r>
              <a:rPr lang="fr-CH" b="1" dirty="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 </a:t>
            </a:r>
            <a:r>
              <a:rPr lang="fr-CH" sz="2400" b="1" spc="300" dirty="0">
                <a:solidFill>
                  <a:srgbClr val="2F7181"/>
                </a:solidFill>
              </a:rPr>
              <a:t>2018</a:t>
            </a:r>
            <a:r>
              <a:rPr lang="fr-CH" b="1" dirty="0">
                <a:solidFill>
                  <a:srgbClr val="007D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 </a:t>
            </a:r>
            <a:r>
              <a:rPr lang="fr-CH" sz="2400" b="1" spc="300" dirty="0">
                <a:solidFill>
                  <a:srgbClr val="2F7181"/>
                </a:solidFill>
              </a:rPr>
              <a:t>- 2021</a:t>
            </a:r>
          </a:p>
        </p:txBody>
      </p:sp>
    </p:spTree>
    <p:extLst>
      <p:ext uri="{BB962C8B-B14F-4D97-AF65-F5344CB8AC3E}">
        <p14:creationId xmlns:p14="http://schemas.microsoft.com/office/powerpoint/2010/main" val="205355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0F69E6-8EFE-4C0F-A99F-73FF23535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976" y="0"/>
            <a:ext cx="5145024" cy="6858000"/>
          </a:xfrm>
          <a:prstGeom prst="rect">
            <a:avLst/>
          </a:prstGeom>
        </p:spPr>
      </p:pic>
      <p:pic>
        <p:nvPicPr>
          <p:cNvPr id="6" name="Bild 8" descr="AMU Logo grand.pdf">
            <a:extLst>
              <a:ext uri="{FF2B5EF4-FFF2-40B4-BE49-F238E27FC236}">
                <a16:creationId xmlns:a16="http://schemas.microsoft.com/office/drawing/2014/main" id="{8F9662E9-AA2B-445C-896F-A694A36415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084" y="0"/>
            <a:ext cx="2310342" cy="156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E30D1B-977E-4504-BFE5-53FF65342930}"/>
              </a:ext>
            </a:extLst>
          </p:cNvPr>
          <p:cNvSpPr txBox="1"/>
          <p:nvPr/>
        </p:nvSpPr>
        <p:spPr>
          <a:xfrm>
            <a:off x="2785723" y="1740896"/>
            <a:ext cx="1202573" cy="2957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CH" i="1" dirty="0" err="1"/>
              <a:t>Thank</a:t>
            </a:r>
            <a:r>
              <a:rPr lang="fr-CH" i="1" dirty="0"/>
              <a:t> </a:t>
            </a:r>
            <a:r>
              <a:rPr lang="fr-CH" i="1" dirty="0" err="1"/>
              <a:t>you</a:t>
            </a:r>
            <a:r>
              <a:rPr lang="fr-CH" i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fr-CH" i="1" dirty="0"/>
              <a:t>Merci </a:t>
            </a:r>
          </a:p>
          <a:p>
            <a:pPr algn="ctr">
              <a:lnSpc>
                <a:spcPct val="150000"/>
              </a:lnSpc>
            </a:pPr>
            <a:r>
              <a:rPr lang="fr-CH" i="1" dirty="0" err="1"/>
              <a:t>Danke</a:t>
            </a:r>
            <a:endParaRPr lang="fr-CH" i="1" dirty="0"/>
          </a:p>
          <a:p>
            <a:pPr algn="ctr">
              <a:lnSpc>
                <a:spcPct val="150000"/>
              </a:lnSpc>
            </a:pPr>
            <a:r>
              <a:rPr lang="fr-CH" i="1" dirty="0"/>
              <a:t>Gracias</a:t>
            </a:r>
          </a:p>
          <a:p>
            <a:pPr algn="ctr">
              <a:lnSpc>
                <a:spcPct val="150000"/>
              </a:lnSpc>
            </a:pPr>
            <a:r>
              <a:rPr lang="fr-CH" i="1" dirty="0" err="1"/>
              <a:t>Obrigado</a:t>
            </a:r>
            <a:endParaRPr lang="fr-CH" i="1" dirty="0"/>
          </a:p>
          <a:p>
            <a:pPr algn="ctr">
              <a:lnSpc>
                <a:spcPct val="150000"/>
              </a:lnSpc>
            </a:pPr>
            <a:r>
              <a:rPr lang="fr-CH" i="1" dirty="0" err="1"/>
              <a:t>Asante</a:t>
            </a:r>
            <a:endParaRPr lang="fr-CH" i="1" dirty="0"/>
          </a:p>
          <a:p>
            <a:pPr algn="ctr">
              <a:lnSpc>
                <a:spcPct val="150000"/>
              </a:lnSpc>
            </a:pPr>
            <a:r>
              <a:rPr lang="fr-CH" i="1" dirty="0" err="1"/>
              <a:t>Botondi</a:t>
            </a:r>
            <a:endParaRPr lang="fr-CH" i="1" dirty="0"/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47DF40A1-FCBA-4182-88C6-C15FF4972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36" y="5856797"/>
            <a:ext cx="313305" cy="31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D98705-A73A-4D31-B6AB-73B98CF539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36" y="6272738"/>
            <a:ext cx="313305" cy="3155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78CE0B-0C64-4E39-BFD2-7BFF5C050539}"/>
              </a:ext>
            </a:extLst>
          </p:cNvPr>
          <p:cNvSpPr txBox="1"/>
          <p:nvPr/>
        </p:nvSpPr>
        <p:spPr>
          <a:xfrm>
            <a:off x="889233" y="5852479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@</a:t>
            </a:r>
            <a:r>
              <a:rPr lang="fr-CH" sz="1400" dirty="0" err="1"/>
              <a:t>Actionpourunmondeuni</a:t>
            </a:r>
            <a:endParaRPr lang="fr-CH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D9A5C2E-BE9C-41F9-8FA9-1474D3377ECA}"/>
              </a:ext>
            </a:extLst>
          </p:cNvPr>
          <p:cNvSpPr txBox="1"/>
          <p:nvPr/>
        </p:nvSpPr>
        <p:spPr>
          <a:xfrm>
            <a:off x="889233" y="6195119"/>
            <a:ext cx="208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@</a:t>
            </a:r>
            <a:r>
              <a:rPr lang="fr-CH" sz="1400" dirty="0" err="1"/>
              <a:t>actionpourunmondeuni</a:t>
            </a:r>
            <a:endParaRPr lang="fr-CH" sz="1400" dirty="0"/>
          </a:p>
        </p:txBody>
      </p:sp>
      <p:pic>
        <p:nvPicPr>
          <p:cNvPr id="3080" name="Picture 8" descr="Image result for website logo">
            <a:extLst>
              <a:ext uri="{FF2B5EF4-FFF2-40B4-BE49-F238E27FC236}">
                <a16:creationId xmlns:a16="http://schemas.microsoft.com/office/drawing/2014/main" id="{86B28BFC-7C44-4495-8411-9B672C85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36" y="5438627"/>
            <a:ext cx="315534" cy="3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4E532F6-BEA8-4049-A5D4-68644C1E91D1}"/>
              </a:ext>
            </a:extLst>
          </p:cNvPr>
          <p:cNvSpPr txBox="1"/>
          <p:nvPr/>
        </p:nvSpPr>
        <p:spPr>
          <a:xfrm>
            <a:off x="889233" y="5446384"/>
            <a:ext cx="1149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 www.amu.lu</a:t>
            </a:r>
          </a:p>
        </p:txBody>
      </p:sp>
    </p:spTree>
    <p:extLst>
      <p:ext uri="{BB962C8B-B14F-4D97-AF65-F5344CB8AC3E}">
        <p14:creationId xmlns:p14="http://schemas.microsoft.com/office/powerpoint/2010/main" val="8298526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Breitbild</PresentationFormat>
  <Paragraphs>63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Arial Nova Light</vt:lpstr>
      <vt:lpstr>Calibri</vt:lpstr>
      <vt:lpstr>Calibri Light</vt:lpstr>
      <vt:lpstr>Thonburi</vt:lpstr>
      <vt:lpstr>Wingdings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Office</dc:creator>
  <cp:lastModifiedBy>Office</cp:lastModifiedBy>
  <cp:revision>39</cp:revision>
  <dcterms:created xsi:type="dcterms:W3CDTF">2020-01-23T13:06:58Z</dcterms:created>
  <dcterms:modified xsi:type="dcterms:W3CDTF">2020-10-28T10:31:38Z</dcterms:modified>
</cp:coreProperties>
</file>