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6"/>
  </p:notesMasterIdLst>
  <p:handoutMasterIdLst>
    <p:handoutMasterId r:id="rId27"/>
  </p:handoutMasterIdLst>
  <p:sldIdLst>
    <p:sldId id="493" r:id="rId5"/>
    <p:sldId id="576" r:id="rId6"/>
    <p:sldId id="554" r:id="rId7"/>
    <p:sldId id="555" r:id="rId8"/>
    <p:sldId id="556" r:id="rId9"/>
    <p:sldId id="557" r:id="rId10"/>
    <p:sldId id="558" r:id="rId11"/>
    <p:sldId id="559" r:id="rId12"/>
    <p:sldId id="560" r:id="rId13"/>
    <p:sldId id="561" r:id="rId14"/>
    <p:sldId id="562" r:id="rId15"/>
    <p:sldId id="570" r:id="rId16"/>
    <p:sldId id="572" r:id="rId17"/>
    <p:sldId id="575" r:id="rId18"/>
    <p:sldId id="579" r:id="rId19"/>
    <p:sldId id="578" r:id="rId20"/>
    <p:sldId id="577" r:id="rId21"/>
    <p:sldId id="569" r:id="rId22"/>
    <p:sldId id="580" r:id="rId23"/>
    <p:sldId id="571" r:id="rId24"/>
    <p:sldId id="553" r:id="rId25"/>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hierry Kozlik" initials="TK" lastIdx="2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E3A0"/>
    <a:srgbClr val="FF33CC"/>
    <a:srgbClr val="007E39"/>
    <a:srgbClr val="8060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464" autoAdjust="0"/>
    <p:restoredTop sz="96395" autoAdjust="0"/>
  </p:normalViewPr>
  <p:slideViewPr>
    <p:cSldViewPr>
      <p:cViewPr varScale="1">
        <p:scale>
          <a:sx n="81" d="100"/>
          <a:sy n="81" d="100"/>
        </p:scale>
        <p:origin x="1829" y="120"/>
      </p:cViewPr>
      <p:guideLst>
        <p:guide orient="horz" pos="2160"/>
        <p:guide pos="2880"/>
      </p:guideLst>
    </p:cSldViewPr>
  </p:slideViewPr>
  <p:notesTextViewPr>
    <p:cViewPr>
      <p:scale>
        <a:sx n="100" d="100"/>
        <a:sy n="100" d="100"/>
      </p:scale>
      <p:origin x="0" y="0"/>
    </p:cViewPr>
  </p:notesTextViewPr>
  <p:notesViewPr>
    <p:cSldViewPr>
      <p:cViewPr varScale="1">
        <p:scale>
          <a:sx n="113" d="100"/>
          <a:sy n="113" d="100"/>
        </p:scale>
        <p:origin x="-1800" y="-10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3177" tIns="46589" rIns="93177" bIns="46589" rtlCol="0"/>
          <a:lstStyle>
            <a:lvl1pPr algn="l">
              <a:defRPr sz="1200">
                <a:latin typeface="Arial" pitchFamily="34" charset="0"/>
              </a:defRPr>
            </a:lvl1pPr>
          </a:lstStyle>
          <a:p>
            <a:pPr>
              <a:defRPr/>
            </a:pPr>
            <a:endParaRPr lang="fr-CH"/>
          </a:p>
        </p:txBody>
      </p:sp>
      <p:sp>
        <p:nvSpPr>
          <p:cNvPr id="3" name="Espace réservé de la date 2"/>
          <p:cNvSpPr>
            <a:spLocks noGrp="1"/>
          </p:cNvSpPr>
          <p:nvPr>
            <p:ph type="dt" sz="quarter" idx="1"/>
          </p:nvPr>
        </p:nvSpPr>
        <p:spPr>
          <a:xfrm>
            <a:off x="3850837" y="0"/>
            <a:ext cx="2945659" cy="496332"/>
          </a:xfrm>
          <a:prstGeom prst="rect">
            <a:avLst/>
          </a:prstGeom>
        </p:spPr>
        <p:txBody>
          <a:bodyPr vert="horz" lIns="93177" tIns="46589" rIns="93177" bIns="46589" rtlCol="0"/>
          <a:lstStyle>
            <a:lvl1pPr algn="r">
              <a:defRPr sz="1200">
                <a:latin typeface="Arial" pitchFamily="34" charset="0"/>
              </a:defRPr>
            </a:lvl1pPr>
          </a:lstStyle>
          <a:p>
            <a:pPr>
              <a:defRPr/>
            </a:pPr>
            <a:fld id="{DB4C6545-DE21-4D42-90B9-358D2B5C9BD3}" type="datetimeFigureOut">
              <a:rPr lang="fr-CH"/>
              <a:pPr>
                <a:defRPr/>
              </a:pPr>
              <a:t>12.02.2021</a:t>
            </a:fld>
            <a:endParaRPr lang="fr-CH"/>
          </a:p>
        </p:txBody>
      </p:sp>
      <p:sp>
        <p:nvSpPr>
          <p:cNvPr id="4" name="Espace réservé du pied de page 3"/>
          <p:cNvSpPr>
            <a:spLocks noGrp="1"/>
          </p:cNvSpPr>
          <p:nvPr>
            <p:ph type="ftr" sz="quarter" idx="2"/>
          </p:nvPr>
        </p:nvSpPr>
        <p:spPr>
          <a:xfrm>
            <a:off x="0" y="9428009"/>
            <a:ext cx="2945659" cy="496332"/>
          </a:xfrm>
          <a:prstGeom prst="rect">
            <a:avLst/>
          </a:prstGeom>
        </p:spPr>
        <p:txBody>
          <a:bodyPr vert="horz" lIns="93177" tIns="46589" rIns="93177" bIns="46589" rtlCol="0" anchor="b"/>
          <a:lstStyle>
            <a:lvl1pPr algn="l">
              <a:defRPr sz="1200">
                <a:latin typeface="Arial" pitchFamily="34" charset="0"/>
              </a:defRPr>
            </a:lvl1pPr>
          </a:lstStyle>
          <a:p>
            <a:pPr>
              <a:defRPr/>
            </a:pPr>
            <a:endParaRPr lang="fr-CH"/>
          </a:p>
        </p:txBody>
      </p:sp>
      <p:sp>
        <p:nvSpPr>
          <p:cNvPr id="5" name="Espace réservé du numéro de diapositive 4"/>
          <p:cNvSpPr>
            <a:spLocks noGrp="1"/>
          </p:cNvSpPr>
          <p:nvPr>
            <p:ph type="sldNum" sz="quarter" idx="3"/>
          </p:nvPr>
        </p:nvSpPr>
        <p:spPr>
          <a:xfrm>
            <a:off x="3850837" y="9428009"/>
            <a:ext cx="2945659" cy="496332"/>
          </a:xfrm>
          <a:prstGeom prst="rect">
            <a:avLst/>
          </a:prstGeom>
        </p:spPr>
        <p:txBody>
          <a:bodyPr vert="horz" lIns="93177" tIns="46589" rIns="93177" bIns="46589" rtlCol="0" anchor="b"/>
          <a:lstStyle>
            <a:lvl1pPr algn="r">
              <a:defRPr sz="1200">
                <a:latin typeface="Arial" pitchFamily="34" charset="0"/>
              </a:defRPr>
            </a:lvl1pPr>
          </a:lstStyle>
          <a:p>
            <a:pPr>
              <a:defRPr/>
            </a:pPr>
            <a:fld id="{E49AFCFC-08F2-4D3F-8046-0DCA77F23EF8}" type="slidenum">
              <a:rPr lang="fr-CH"/>
              <a:pPr>
                <a:defRPr/>
              </a:pPr>
              <a:t>‹N°›</a:t>
            </a:fld>
            <a:endParaRPr lang="fr-CH"/>
          </a:p>
        </p:txBody>
      </p:sp>
    </p:spTree>
    <p:extLst>
      <p:ext uri="{BB962C8B-B14F-4D97-AF65-F5344CB8AC3E}">
        <p14:creationId xmlns:p14="http://schemas.microsoft.com/office/powerpoint/2010/main" val="26416054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45659" cy="496332"/>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atin typeface="Arial" pitchFamily="34" charset="0"/>
              </a:defRPr>
            </a:lvl1pPr>
          </a:lstStyle>
          <a:p>
            <a:pPr>
              <a:defRPr/>
            </a:pPr>
            <a:endParaRPr lang="en-US"/>
          </a:p>
        </p:txBody>
      </p:sp>
      <p:sp>
        <p:nvSpPr>
          <p:cNvPr id="6147" name="Rectangle 3"/>
          <p:cNvSpPr>
            <a:spLocks noGrp="1" noChangeArrowheads="1"/>
          </p:cNvSpPr>
          <p:nvPr>
            <p:ph type="dt" idx="1"/>
          </p:nvPr>
        </p:nvSpPr>
        <p:spPr bwMode="auto">
          <a:xfrm>
            <a:off x="3850837" y="0"/>
            <a:ext cx="2945659" cy="496332"/>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atin typeface="Arial" pitchFamily="34" charset="0"/>
              </a:defRPr>
            </a:lvl1pPr>
          </a:lstStyle>
          <a:p>
            <a:pPr>
              <a:defRPr/>
            </a:pPr>
            <a:endParaRPr lang="en-US"/>
          </a:p>
        </p:txBody>
      </p:sp>
      <p:sp>
        <p:nvSpPr>
          <p:cNvPr id="11268"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679768" y="4715153"/>
            <a:ext cx="5438140" cy="4466987"/>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Cliquez pour modifier les styles du texte du masque</a:t>
            </a:r>
          </a:p>
          <a:p>
            <a:pPr lvl="1"/>
            <a:r>
              <a:rPr lang="en-US" noProof="0"/>
              <a:t>Deuxième niveau</a:t>
            </a:r>
          </a:p>
          <a:p>
            <a:pPr lvl="2"/>
            <a:r>
              <a:rPr lang="en-US" noProof="0"/>
              <a:t>Troisième niveau</a:t>
            </a:r>
          </a:p>
          <a:p>
            <a:pPr lvl="3"/>
            <a:r>
              <a:rPr lang="en-US" noProof="0"/>
              <a:t>Quatrième niveau</a:t>
            </a:r>
          </a:p>
          <a:p>
            <a:pPr lvl="4"/>
            <a:r>
              <a:rPr lang="en-US" noProof="0"/>
              <a:t>Cinquième niveau</a:t>
            </a:r>
          </a:p>
        </p:txBody>
      </p:sp>
      <p:sp>
        <p:nvSpPr>
          <p:cNvPr id="6150" name="Rectangle 6"/>
          <p:cNvSpPr>
            <a:spLocks noGrp="1" noChangeArrowheads="1"/>
          </p:cNvSpPr>
          <p:nvPr>
            <p:ph type="ftr" sz="quarter" idx="4"/>
          </p:nvPr>
        </p:nvSpPr>
        <p:spPr bwMode="auto">
          <a:xfrm>
            <a:off x="0" y="9428009"/>
            <a:ext cx="2945659" cy="496332"/>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atin typeface="Arial" pitchFamily="34" charset="0"/>
              </a:defRPr>
            </a:lvl1pPr>
          </a:lstStyle>
          <a:p>
            <a:pPr>
              <a:defRPr/>
            </a:pPr>
            <a:endParaRPr lang="en-US"/>
          </a:p>
        </p:txBody>
      </p:sp>
      <p:sp>
        <p:nvSpPr>
          <p:cNvPr id="6151" name="Rectangle 7"/>
          <p:cNvSpPr>
            <a:spLocks noGrp="1" noChangeArrowheads="1"/>
          </p:cNvSpPr>
          <p:nvPr>
            <p:ph type="sldNum" sz="quarter" idx="5"/>
          </p:nvPr>
        </p:nvSpPr>
        <p:spPr bwMode="auto">
          <a:xfrm>
            <a:off x="3850837" y="9428009"/>
            <a:ext cx="2945659" cy="496332"/>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atin typeface="Arial" pitchFamily="34" charset="0"/>
              </a:defRPr>
            </a:lvl1pPr>
          </a:lstStyle>
          <a:p>
            <a:pPr>
              <a:defRPr/>
            </a:pPr>
            <a:fld id="{94CAA6F3-82AA-47A8-BA7A-1E0FF599BA86}" type="slidenum">
              <a:rPr lang="en-US"/>
              <a:pPr>
                <a:defRPr/>
              </a:pPr>
              <a:t>‹N°›</a:t>
            </a:fld>
            <a:endParaRPr lang="en-US"/>
          </a:p>
        </p:txBody>
      </p:sp>
    </p:spTree>
    <p:extLst>
      <p:ext uri="{BB962C8B-B14F-4D97-AF65-F5344CB8AC3E}">
        <p14:creationId xmlns:p14="http://schemas.microsoft.com/office/powerpoint/2010/main" val="20963952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a:defRPr/>
            </a:pPr>
            <a:fld id="{94CAA6F3-82AA-47A8-BA7A-1E0FF599BA86}" type="slidenum">
              <a:rPr lang="en-US" smtClean="0"/>
              <a:pPr>
                <a:defRPr/>
              </a:pPr>
              <a:t>1</a:t>
            </a:fld>
            <a:endParaRPr lang="en-US"/>
          </a:p>
        </p:txBody>
      </p:sp>
    </p:spTree>
    <p:extLst>
      <p:ext uri="{BB962C8B-B14F-4D97-AF65-F5344CB8AC3E}">
        <p14:creationId xmlns:p14="http://schemas.microsoft.com/office/powerpoint/2010/main" val="39838239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9C56193C-77FC-4CE6-8052-73865958DEA1}" type="slidenum">
              <a:rPr lang="fr-FR" smtClean="0"/>
              <a:pPr/>
              <a:t>10</a:t>
            </a:fld>
            <a:endParaRPr lang="fr-FR"/>
          </a:p>
        </p:txBody>
      </p:sp>
    </p:spTree>
    <p:extLst>
      <p:ext uri="{BB962C8B-B14F-4D97-AF65-F5344CB8AC3E}">
        <p14:creationId xmlns:p14="http://schemas.microsoft.com/office/powerpoint/2010/main" val="5892558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9C56193C-77FC-4CE6-8052-73865958DEA1}" type="slidenum">
              <a:rPr lang="fr-FR" smtClean="0"/>
              <a:pPr/>
              <a:t>11</a:t>
            </a:fld>
            <a:endParaRPr lang="fr-FR"/>
          </a:p>
        </p:txBody>
      </p:sp>
    </p:spTree>
    <p:extLst>
      <p:ext uri="{BB962C8B-B14F-4D97-AF65-F5344CB8AC3E}">
        <p14:creationId xmlns:p14="http://schemas.microsoft.com/office/powerpoint/2010/main" val="32138108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9C56193C-77FC-4CE6-8052-73865958DEA1}" type="slidenum">
              <a:rPr lang="fr-FR" smtClean="0"/>
              <a:pPr/>
              <a:t>12</a:t>
            </a:fld>
            <a:endParaRPr lang="fr-FR"/>
          </a:p>
        </p:txBody>
      </p:sp>
    </p:spTree>
    <p:extLst>
      <p:ext uri="{BB962C8B-B14F-4D97-AF65-F5344CB8AC3E}">
        <p14:creationId xmlns:p14="http://schemas.microsoft.com/office/powerpoint/2010/main" val="3688494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9C56193C-77FC-4CE6-8052-73865958DEA1}" type="slidenum">
              <a:rPr lang="fr-FR" smtClean="0"/>
              <a:pPr/>
              <a:t>13</a:t>
            </a:fld>
            <a:endParaRPr lang="fr-FR"/>
          </a:p>
        </p:txBody>
      </p:sp>
    </p:spTree>
    <p:extLst>
      <p:ext uri="{BB962C8B-B14F-4D97-AF65-F5344CB8AC3E}">
        <p14:creationId xmlns:p14="http://schemas.microsoft.com/office/powerpoint/2010/main" val="7784713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9C56193C-77FC-4CE6-8052-73865958DEA1}" type="slidenum">
              <a:rPr lang="fr-FR" smtClean="0"/>
              <a:pPr/>
              <a:t>14</a:t>
            </a:fld>
            <a:endParaRPr lang="fr-FR"/>
          </a:p>
        </p:txBody>
      </p:sp>
    </p:spTree>
    <p:extLst>
      <p:ext uri="{BB962C8B-B14F-4D97-AF65-F5344CB8AC3E}">
        <p14:creationId xmlns:p14="http://schemas.microsoft.com/office/powerpoint/2010/main" val="11132486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9C56193C-77FC-4CE6-8052-73865958DEA1}" type="slidenum">
              <a:rPr lang="fr-FR" smtClean="0"/>
              <a:pPr/>
              <a:t>15</a:t>
            </a:fld>
            <a:endParaRPr lang="fr-FR"/>
          </a:p>
        </p:txBody>
      </p:sp>
    </p:spTree>
    <p:extLst>
      <p:ext uri="{BB962C8B-B14F-4D97-AF65-F5344CB8AC3E}">
        <p14:creationId xmlns:p14="http://schemas.microsoft.com/office/powerpoint/2010/main" val="42394375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9C56193C-77FC-4CE6-8052-73865958DEA1}" type="slidenum">
              <a:rPr lang="fr-FR" smtClean="0"/>
              <a:pPr/>
              <a:t>16</a:t>
            </a:fld>
            <a:endParaRPr lang="fr-FR"/>
          </a:p>
        </p:txBody>
      </p:sp>
    </p:spTree>
    <p:extLst>
      <p:ext uri="{BB962C8B-B14F-4D97-AF65-F5344CB8AC3E}">
        <p14:creationId xmlns:p14="http://schemas.microsoft.com/office/powerpoint/2010/main" val="16674013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9C56193C-77FC-4CE6-8052-73865958DEA1}" type="slidenum">
              <a:rPr lang="fr-FR" smtClean="0"/>
              <a:pPr/>
              <a:t>17</a:t>
            </a:fld>
            <a:endParaRPr lang="fr-FR"/>
          </a:p>
        </p:txBody>
      </p:sp>
    </p:spTree>
    <p:extLst>
      <p:ext uri="{BB962C8B-B14F-4D97-AF65-F5344CB8AC3E}">
        <p14:creationId xmlns:p14="http://schemas.microsoft.com/office/powerpoint/2010/main" val="24682544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9C56193C-77FC-4CE6-8052-73865958DEA1}" type="slidenum">
              <a:rPr lang="fr-FR" smtClean="0"/>
              <a:pPr/>
              <a:t>18</a:t>
            </a:fld>
            <a:endParaRPr lang="fr-FR"/>
          </a:p>
        </p:txBody>
      </p:sp>
    </p:spTree>
    <p:extLst>
      <p:ext uri="{BB962C8B-B14F-4D97-AF65-F5344CB8AC3E}">
        <p14:creationId xmlns:p14="http://schemas.microsoft.com/office/powerpoint/2010/main" val="32301290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9C56193C-77FC-4CE6-8052-73865958DEA1}" type="slidenum">
              <a:rPr lang="fr-FR" smtClean="0"/>
              <a:pPr/>
              <a:t>19</a:t>
            </a:fld>
            <a:endParaRPr lang="fr-FR"/>
          </a:p>
        </p:txBody>
      </p:sp>
    </p:spTree>
    <p:extLst>
      <p:ext uri="{BB962C8B-B14F-4D97-AF65-F5344CB8AC3E}">
        <p14:creationId xmlns:p14="http://schemas.microsoft.com/office/powerpoint/2010/main" val="38799720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9C56193C-77FC-4CE6-8052-73865958DEA1}" type="slidenum">
              <a:rPr lang="fr-FR" smtClean="0"/>
              <a:pPr/>
              <a:t>2</a:t>
            </a:fld>
            <a:endParaRPr lang="fr-FR"/>
          </a:p>
        </p:txBody>
      </p:sp>
    </p:spTree>
    <p:extLst>
      <p:ext uri="{BB962C8B-B14F-4D97-AF65-F5344CB8AC3E}">
        <p14:creationId xmlns:p14="http://schemas.microsoft.com/office/powerpoint/2010/main" val="24668359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9C56193C-77FC-4CE6-8052-73865958DEA1}" type="slidenum">
              <a:rPr lang="fr-FR" smtClean="0"/>
              <a:pPr/>
              <a:t>20</a:t>
            </a:fld>
            <a:endParaRPr lang="fr-FR"/>
          </a:p>
        </p:txBody>
      </p:sp>
    </p:spTree>
    <p:extLst>
      <p:ext uri="{BB962C8B-B14F-4D97-AF65-F5344CB8AC3E}">
        <p14:creationId xmlns:p14="http://schemas.microsoft.com/office/powerpoint/2010/main" val="40983634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9C56193C-77FC-4CE6-8052-73865958DEA1}" type="slidenum">
              <a:rPr lang="fr-FR" smtClean="0"/>
              <a:pPr/>
              <a:t>21</a:t>
            </a:fld>
            <a:endParaRPr lang="fr-FR"/>
          </a:p>
        </p:txBody>
      </p:sp>
    </p:spTree>
    <p:extLst>
      <p:ext uri="{BB962C8B-B14F-4D97-AF65-F5344CB8AC3E}">
        <p14:creationId xmlns:p14="http://schemas.microsoft.com/office/powerpoint/2010/main" val="24122852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9C56193C-77FC-4CE6-8052-73865958DEA1}" type="slidenum">
              <a:rPr lang="fr-FR" smtClean="0"/>
              <a:pPr/>
              <a:t>3</a:t>
            </a:fld>
            <a:endParaRPr lang="fr-FR"/>
          </a:p>
        </p:txBody>
      </p:sp>
    </p:spTree>
    <p:extLst>
      <p:ext uri="{BB962C8B-B14F-4D97-AF65-F5344CB8AC3E}">
        <p14:creationId xmlns:p14="http://schemas.microsoft.com/office/powerpoint/2010/main" val="7180294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9C56193C-77FC-4CE6-8052-73865958DEA1}" type="slidenum">
              <a:rPr lang="fr-FR" smtClean="0"/>
              <a:pPr/>
              <a:t>4</a:t>
            </a:fld>
            <a:endParaRPr lang="fr-FR"/>
          </a:p>
        </p:txBody>
      </p:sp>
    </p:spTree>
    <p:extLst>
      <p:ext uri="{BB962C8B-B14F-4D97-AF65-F5344CB8AC3E}">
        <p14:creationId xmlns:p14="http://schemas.microsoft.com/office/powerpoint/2010/main" val="18506025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9C56193C-77FC-4CE6-8052-73865958DEA1}" type="slidenum">
              <a:rPr lang="fr-FR" smtClean="0"/>
              <a:pPr/>
              <a:t>5</a:t>
            </a:fld>
            <a:endParaRPr lang="fr-FR"/>
          </a:p>
        </p:txBody>
      </p:sp>
    </p:spTree>
    <p:extLst>
      <p:ext uri="{BB962C8B-B14F-4D97-AF65-F5344CB8AC3E}">
        <p14:creationId xmlns:p14="http://schemas.microsoft.com/office/powerpoint/2010/main" val="26938753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9C56193C-77FC-4CE6-8052-73865958DEA1}" type="slidenum">
              <a:rPr lang="fr-FR" smtClean="0"/>
              <a:pPr/>
              <a:t>6</a:t>
            </a:fld>
            <a:endParaRPr lang="fr-FR"/>
          </a:p>
        </p:txBody>
      </p:sp>
    </p:spTree>
    <p:extLst>
      <p:ext uri="{BB962C8B-B14F-4D97-AF65-F5344CB8AC3E}">
        <p14:creationId xmlns:p14="http://schemas.microsoft.com/office/powerpoint/2010/main" val="42638203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9C56193C-77FC-4CE6-8052-73865958DEA1}" type="slidenum">
              <a:rPr lang="fr-FR" smtClean="0"/>
              <a:pPr/>
              <a:t>7</a:t>
            </a:fld>
            <a:endParaRPr lang="fr-FR"/>
          </a:p>
        </p:txBody>
      </p:sp>
    </p:spTree>
    <p:extLst>
      <p:ext uri="{BB962C8B-B14F-4D97-AF65-F5344CB8AC3E}">
        <p14:creationId xmlns:p14="http://schemas.microsoft.com/office/powerpoint/2010/main" val="2830646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9C56193C-77FC-4CE6-8052-73865958DEA1}" type="slidenum">
              <a:rPr lang="fr-FR" smtClean="0"/>
              <a:pPr/>
              <a:t>8</a:t>
            </a:fld>
            <a:endParaRPr lang="fr-FR"/>
          </a:p>
        </p:txBody>
      </p:sp>
    </p:spTree>
    <p:extLst>
      <p:ext uri="{BB962C8B-B14F-4D97-AF65-F5344CB8AC3E}">
        <p14:creationId xmlns:p14="http://schemas.microsoft.com/office/powerpoint/2010/main" val="34793699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9C56193C-77FC-4CE6-8052-73865958DEA1}" type="slidenum">
              <a:rPr lang="fr-FR" smtClean="0"/>
              <a:pPr/>
              <a:t>9</a:t>
            </a:fld>
            <a:endParaRPr lang="fr-FR"/>
          </a:p>
        </p:txBody>
      </p:sp>
    </p:spTree>
    <p:extLst>
      <p:ext uri="{BB962C8B-B14F-4D97-AF65-F5344CB8AC3E}">
        <p14:creationId xmlns:p14="http://schemas.microsoft.com/office/powerpoint/2010/main" val="19159569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5" name="Rectangle 4"/>
          <p:cNvSpPr/>
          <p:nvPr userDrawn="1"/>
        </p:nvSpPr>
        <p:spPr>
          <a:xfrm>
            <a:off x="107950" y="115888"/>
            <a:ext cx="8928100" cy="936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H"/>
          </a:p>
        </p:txBody>
      </p:sp>
      <p:pic>
        <p:nvPicPr>
          <p:cNvPr id="6" name="Picture 2"/>
          <p:cNvPicPr>
            <a:picLocks noChangeAspect="1" noChangeArrowheads="1"/>
          </p:cNvPicPr>
          <p:nvPr userDrawn="1"/>
        </p:nvPicPr>
        <p:blipFill>
          <a:blip r:embed="rId2" cstate="print"/>
          <a:srcRect l="6218" t="2818"/>
          <a:stretch>
            <a:fillRect/>
          </a:stretch>
        </p:blipFill>
        <p:spPr bwMode="auto">
          <a:xfrm>
            <a:off x="323850" y="692150"/>
            <a:ext cx="4046538" cy="4946650"/>
          </a:xfrm>
          <a:prstGeom prst="rect">
            <a:avLst/>
          </a:prstGeom>
          <a:noFill/>
          <a:ln w="9525">
            <a:noFill/>
            <a:miter lim="800000"/>
            <a:headEnd/>
            <a:tailEnd/>
          </a:ln>
        </p:spPr>
      </p:pic>
      <p:sp>
        <p:nvSpPr>
          <p:cNvPr id="2" name="Titre 1"/>
          <p:cNvSpPr>
            <a:spLocks noGrp="1"/>
          </p:cNvSpPr>
          <p:nvPr>
            <p:ph type="ctrTitle" hasCustomPrompt="1"/>
          </p:nvPr>
        </p:nvSpPr>
        <p:spPr>
          <a:xfrm>
            <a:off x="4499992" y="89198"/>
            <a:ext cx="4536504" cy="2187674"/>
          </a:xfrm>
        </p:spPr>
        <p:txBody>
          <a:bodyPr anchor="b"/>
          <a:lstStyle>
            <a:lvl1pPr>
              <a:defRPr sz="3000" baseline="0"/>
            </a:lvl1pPr>
          </a:lstStyle>
          <a:p>
            <a:r>
              <a:rPr lang="fr-FR" dirty="0"/>
              <a:t>Cliquez pour insérer le titre de la présentation</a:t>
            </a:r>
            <a:endParaRPr lang="fr-CH" dirty="0"/>
          </a:p>
        </p:txBody>
      </p:sp>
      <p:sp>
        <p:nvSpPr>
          <p:cNvPr id="3" name="Sous-titre 2"/>
          <p:cNvSpPr>
            <a:spLocks noGrp="1"/>
          </p:cNvSpPr>
          <p:nvPr>
            <p:ph type="subTitle" idx="1"/>
          </p:nvPr>
        </p:nvSpPr>
        <p:spPr>
          <a:xfrm>
            <a:off x="4499992" y="2276872"/>
            <a:ext cx="4536504" cy="1512168"/>
          </a:xfrm>
        </p:spPr>
        <p:txBody>
          <a:bodyPr/>
          <a:lstStyle>
            <a:lvl1pPr marL="0" indent="0" algn="l">
              <a:buNone/>
              <a:defRPr sz="2400" baseline="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dirty="0"/>
              <a:t>Cliquez pour modifier le style des sous-titres du masque</a:t>
            </a:r>
            <a:endParaRPr lang="fr-CH" dirty="0"/>
          </a:p>
        </p:txBody>
      </p:sp>
      <p:sp>
        <p:nvSpPr>
          <p:cNvPr id="8" name="Espace réservé du contenu 2"/>
          <p:cNvSpPr>
            <a:spLocks noGrp="1"/>
          </p:cNvSpPr>
          <p:nvPr>
            <p:ph sz="half" idx="13" hasCustomPrompt="1"/>
          </p:nvPr>
        </p:nvSpPr>
        <p:spPr>
          <a:xfrm>
            <a:off x="4499992" y="4293096"/>
            <a:ext cx="4392488" cy="2448272"/>
          </a:xfrm>
        </p:spPr>
        <p:txBody>
          <a:bodyPr/>
          <a:lstStyle>
            <a:lvl1pPr>
              <a:buNone/>
              <a:defRPr sz="2800" baseline="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dirty="0"/>
              <a:t>Cliquez pour insérer votre logo</a:t>
            </a:r>
          </a:p>
        </p:txBody>
      </p:sp>
      <p:sp>
        <p:nvSpPr>
          <p:cNvPr id="7" name="Rectangle 6"/>
          <p:cNvSpPr>
            <a:spLocks noGrp="1" noChangeArrowheads="1"/>
          </p:cNvSpPr>
          <p:nvPr>
            <p:ph type="dt" sz="half" idx="14"/>
          </p:nvPr>
        </p:nvSpPr>
        <p:spPr>
          <a:xfrm>
            <a:off x="4500563" y="3789363"/>
            <a:ext cx="2133600" cy="476250"/>
          </a:xfrm>
        </p:spPr>
        <p:txBody>
          <a:bodyPr/>
          <a:lstStyle>
            <a:lvl1pPr>
              <a:defRPr/>
            </a:lvl1pPr>
          </a:lstStyle>
          <a:p>
            <a:pPr>
              <a:defRPr/>
            </a:pPr>
            <a:endParaRPr lang="en-US"/>
          </a:p>
        </p:txBody>
      </p:sp>
      <p:sp>
        <p:nvSpPr>
          <p:cNvPr id="9" name="Rectangle 8"/>
          <p:cNvSpPr>
            <a:spLocks noGrp="1" noChangeArrowheads="1"/>
          </p:cNvSpPr>
          <p:nvPr>
            <p:ph type="ftr" sz="quarter" idx="15"/>
          </p:nvPr>
        </p:nvSpPr>
        <p:spPr>
          <a:xfrm>
            <a:off x="827088" y="6165850"/>
            <a:ext cx="2895600" cy="476250"/>
          </a:xfrm>
        </p:spPr>
        <p:txBody>
          <a:bodyPr/>
          <a:lstStyle>
            <a:lvl1pPr>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323528" y="116632"/>
            <a:ext cx="6192688" cy="504056"/>
          </a:xfrm>
        </p:spPr>
        <p:txBody>
          <a:bodyPr/>
          <a:lstStyle/>
          <a:p>
            <a:r>
              <a:rPr lang="fr-FR" dirty="0"/>
              <a:t>Cliquez pour modifier le style du titre</a:t>
            </a:r>
            <a:endParaRPr lang="fr-CH" dirty="0"/>
          </a:p>
        </p:txBody>
      </p:sp>
      <p:sp>
        <p:nvSpPr>
          <p:cNvPr id="3" name="Espace réservé du contenu 2"/>
          <p:cNvSpPr>
            <a:spLocks noGrp="1"/>
          </p:cNvSpPr>
          <p:nvPr>
            <p:ph idx="1"/>
          </p:nvPr>
        </p:nvSpPr>
        <p:spPr>
          <a:xfrm>
            <a:off x="457200" y="1260000"/>
            <a:ext cx="8229600" cy="4929411"/>
          </a:xfrm>
        </p:spPr>
        <p:txBody>
          <a:bodyPr/>
          <a:lstStyle>
            <a:lvl1pPr>
              <a:buSzPct val="80000"/>
              <a:defRPr/>
            </a:lvl1pPr>
            <a:lvl2pPr>
              <a:buSzPct val="100000"/>
              <a:defRPr/>
            </a:lvl2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CH" dirty="0"/>
          </a:p>
        </p:txBody>
      </p:sp>
      <p:sp>
        <p:nvSpPr>
          <p:cNvPr id="4" name="Rectangle 4"/>
          <p:cNvSpPr>
            <a:spLocks noGrp="1" noChangeArrowheads="1"/>
          </p:cNvSpPr>
          <p:nvPr>
            <p:ph type="dt" sz="half" idx="10"/>
          </p:nvPr>
        </p:nvSpPr>
        <p:spPr/>
        <p:txBody>
          <a:bodyPr/>
          <a:lstStyle>
            <a:lvl1pPr>
              <a:defRPr>
                <a:solidFill>
                  <a:schemeClr val="tx2"/>
                </a:solidFill>
              </a:defRPr>
            </a:lvl1pPr>
          </a:lstStyle>
          <a:p>
            <a:pPr>
              <a:defRPr/>
            </a:pPr>
            <a:endParaRPr lang="en-US"/>
          </a:p>
        </p:txBody>
      </p:sp>
      <p:sp>
        <p:nvSpPr>
          <p:cNvPr id="5" name="Rectangle 5"/>
          <p:cNvSpPr>
            <a:spLocks noGrp="1" noChangeArrowheads="1"/>
          </p:cNvSpPr>
          <p:nvPr>
            <p:ph type="ftr" sz="quarter" idx="11"/>
          </p:nvPr>
        </p:nvSpPr>
        <p:spPr/>
        <p:txBody>
          <a:bodyPr/>
          <a:lstStyle>
            <a:lvl1pPr>
              <a:defRPr>
                <a:solidFill>
                  <a:schemeClr val="tx2"/>
                </a:solidFill>
              </a:defRPr>
            </a:lvl1pPr>
          </a:lstStyle>
          <a:p>
            <a:pPr>
              <a:defRPr/>
            </a:pPr>
            <a:endParaRPr lang="en-US"/>
          </a:p>
        </p:txBody>
      </p:sp>
      <p:sp>
        <p:nvSpPr>
          <p:cNvPr id="6" name="Rectangle 6"/>
          <p:cNvSpPr>
            <a:spLocks noGrp="1" noChangeArrowheads="1"/>
          </p:cNvSpPr>
          <p:nvPr>
            <p:ph type="sldNum" sz="quarter" idx="12"/>
          </p:nvPr>
        </p:nvSpPr>
        <p:spPr>
          <a:xfrm>
            <a:off x="8027988" y="6237288"/>
            <a:ext cx="647700" cy="504825"/>
          </a:xfrm>
        </p:spPr>
        <p:txBody>
          <a:bodyPr/>
          <a:lstStyle>
            <a:lvl1pPr algn="r" rtl="0" fontAlgn="base">
              <a:spcBef>
                <a:spcPct val="0"/>
              </a:spcBef>
              <a:spcAft>
                <a:spcPct val="0"/>
              </a:spcAft>
              <a:defRPr lang="fr-CH" sz="1400" kern="1200">
                <a:solidFill>
                  <a:schemeClr val="tx2"/>
                </a:solidFill>
                <a:latin typeface="Arial" pitchFamily="34" charset="0"/>
                <a:ea typeface="+mn-ea"/>
                <a:cs typeface="+mn-cs"/>
              </a:defRPr>
            </a:lvl1pPr>
          </a:lstStyle>
          <a:p>
            <a:pPr>
              <a:defRPr/>
            </a:pPr>
            <a:fld id="{8D9675EF-14CD-4ED8-B4FA-515528AC52E1}" type="slidenum">
              <a:rPr lang="fr-CH" smtClean="0"/>
              <a:pPr>
                <a:defRPr/>
              </a:pPr>
              <a:t>‹N°›</a:t>
            </a:fld>
            <a:endParaRPr lang="fr-CH"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2996952"/>
            <a:ext cx="7772400" cy="2772023"/>
          </a:xfrm>
        </p:spPr>
        <p:txBody>
          <a:bodyPr anchor="t"/>
          <a:lstStyle>
            <a:lvl1pPr algn="l">
              <a:defRPr sz="3000" b="0" cap="none" baseline="0"/>
            </a:lvl1pPr>
          </a:lstStyle>
          <a:p>
            <a:r>
              <a:rPr lang="fr-FR" dirty="0"/>
              <a:t>Cliquez pour modifier le style du titre</a:t>
            </a:r>
            <a:endParaRPr lang="fr-CH" dirty="0"/>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8027988" y="6238875"/>
            <a:ext cx="647700" cy="503238"/>
          </a:xfrm>
        </p:spPr>
        <p:txBody>
          <a:bodyPr/>
          <a:lstStyle>
            <a:lvl1pPr>
              <a:defRPr/>
            </a:lvl1pPr>
          </a:lstStyle>
          <a:p>
            <a:pPr>
              <a:defRPr/>
            </a:pPr>
            <a:fld id="{B61A5853-74E8-4477-9BDE-179E73DE4D1F}" type="slidenum">
              <a:rPr/>
              <a:pPr>
                <a:defRPr/>
              </a:pPr>
              <a:t>‹N°›</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323528" y="116632"/>
            <a:ext cx="6120680" cy="504056"/>
          </a:xfrm>
        </p:spPr>
        <p:txBody>
          <a:bodyPr/>
          <a:lstStyle/>
          <a:p>
            <a:r>
              <a:rPr lang="fr-FR"/>
              <a:t>Cliquez pour modifier le style du titre</a:t>
            </a:r>
            <a:endParaRPr lang="fr-CH"/>
          </a:p>
        </p:txBody>
      </p:sp>
      <p:sp>
        <p:nvSpPr>
          <p:cNvPr id="3" name="Espace réservé du contenu 2"/>
          <p:cNvSpPr>
            <a:spLocks noGrp="1"/>
          </p:cNvSpPr>
          <p:nvPr>
            <p:ph sz="half" idx="1"/>
          </p:nvPr>
        </p:nvSpPr>
        <p:spPr>
          <a:xfrm>
            <a:off x="457200" y="1260000"/>
            <a:ext cx="4038600" cy="486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CH" dirty="0"/>
          </a:p>
        </p:txBody>
      </p:sp>
      <p:sp>
        <p:nvSpPr>
          <p:cNvPr id="4" name="Espace réservé du contenu 3"/>
          <p:cNvSpPr>
            <a:spLocks noGrp="1"/>
          </p:cNvSpPr>
          <p:nvPr>
            <p:ph sz="half" idx="2"/>
          </p:nvPr>
        </p:nvSpPr>
        <p:spPr>
          <a:xfrm>
            <a:off x="4648200" y="1260000"/>
            <a:ext cx="4038600" cy="486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a:xfrm>
            <a:off x="8027988" y="6237288"/>
            <a:ext cx="647700" cy="504825"/>
          </a:xfrm>
        </p:spPr>
        <p:txBody>
          <a:bodyPr/>
          <a:lstStyle>
            <a:lvl1pPr algn="ctr" rtl="0" fontAlgn="base">
              <a:spcBef>
                <a:spcPct val="0"/>
              </a:spcBef>
              <a:spcAft>
                <a:spcPct val="0"/>
              </a:spcAft>
              <a:defRPr lang="fr-CH" sz="1400" kern="1200" smtClean="0">
                <a:solidFill>
                  <a:schemeClr val="bg2"/>
                </a:solidFill>
                <a:latin typeface="Arial" pitchFamily="34" charset="0"/>
                <a:ea typeface="+mn-ea"/>
                <a:cs typeface="+mn-cs"/>
              </a:defRPr>
            </a:lvl1pPr>
          </a:lstStyle>
          <a:p>
            <a:pPr algn="r">
              <a:defRPr/>
            </a:pPr>
            <a:fld id="{6D50F976-ED03-4AFA-8DEC-1D2A8443733C}" type="slidenum">
              <a:rPr lang="fr-CH" smtClean="0"/>
              <a:pPr algn="r">
                <a:defRPr/>
              </a:pPr>
              <a:t>‹N°›</a:t>
            </a:fld>
            <a:endParaRPr lang="fr-CH"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323528" y="115888"/>
            <a:ext cx="6120680" cy="504825"/>
          </a:xfrm>
        </p:spPr>
        <p:txBody>
          <a:bodyPr/>
          <a:lstStyle>
            <a:lvl1pPr>
              <a:defRPr/>
            </a:lvl1pPr>
          </a:lstStyle>
          <a:p>
            <a:r>
              <a:rPr lang="fr-FR" dirty="0"/>
              <a:t>Cliquez pour modifier le style du titre</a:t>
            </a:r>
            <a:endParaRPr lang="fr-CH" dirty="0"/>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a:xfrm>
            <a:off x="8027988" y="6238875"/>
            <a:ext cx="647700" cy="503238"/>
          </a:xfrm>
        </p:spPr>
        <p:txBody>
          <a:bodyPr/>
          <a:lstStyle>
            <a:lvl1pPr>
              <a:defRPr/>
            </a:lvl1pPr>
          </a:lstStyle>
          <a:p>
            <a:pPr>
              <a:defRPr/>
            </a:pPr>
            <a:fld id="{041BFC4F-9A2D-429A-B9A9-3BB7FEBE0BFA}" type="slidenum">
              <a:rPr/>
              <a:pPr>
                <a:defRPr/>
              </a:pPr>
              <a:t>‹N°›</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Cliquez pour modifier le style du titre</a:t>
            </a:r>
            <a:endParaRPr lang="fr-CH" dirty="0"/>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a:xfrm>
            <a:off x="8027988" y="6238875"/>
            <a:ext cx="647700" cy="503238"/>
          </a:xfrm>
        </p:spPr>
        <p:txBody>
          <a:bodyPr/>
          <a:lstStyle>
            <a:lvl1pPr>
              <a:defRPr/>
            </a:lvl1pPr>
          </a:lstStyle>
          <a:p>
            <a:pPr>
              <a:defRPr/>
            </a:pPr>
            <a:fld id="{6705A76D-C765-4406-92B4-4EB6523E831A}" type="slidenum">
              <a:rPr/>
              <a:pPr>
                <a:defRPr/>
              </a:pPr>
              <a:t>‹N°›</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a:xfrm>
            <a:off x="8027988" y="6238875"/>
            <a:ext cx="647700" cy="503238"/>
          </a:xfrm>
        </p:spPr>
        <p:txBody>
          <a:bodyPr/>
          <a:lstStyle>
            <a:lvl1pPr>
              <a:defRPr/>
            </a:lvl1pPr>
          </a:lstStyle>
          <a:p>
            <a:pPr>
              <a:defRPr/>
            </a:pPr>
            <a:fld id="{7D7B2DC5-527A-43BE-8519-F2D492EEFA6F}" type="slidenum">
              <a:rPr/>
              <a:pPr>
                <a:defRPr/>
              </a:pPr>
              <a:t>‹N°›</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323528" y="116632"/>
            <a:ext cx="6120680" cy="504056"/>
          </a:xfrm>
        </p:spPr>
        <p:txBody>
          <a:bodyPr anchor="b"/>
          <a:lstStyle>
            <a:lvl1pPr algn="l">
              <a:defRPr sz="2800" b="0"/>
            </a:lvl1pPr>
          </a:lstStyle>
          <a:p>
            <a:r>
              <a:rPr lang="fr-FR" dirty="0"/>
              <a:t>Cliquez pour modifier le style du titre</a:t>
            </a:r>
            <a:endParaRPr lang="fr-CH" dirty="0"/>
          </a:p>
        </p:txBody>
      </p:sp>
      <p:sp>
        <p:nvSpPr>
          <p:cNvPr id="3" name="Espace réservé du contenu 2"/>
          <p:cNvSpPr>
            <a:spLocks noGrp="1"/>
          </p:cNvSpPr>
          <p:nvPr>
            <p:ph idx="1"/>
          </p:nvPr>
        </p:nvSpPr>
        <p:spPr>
          <a:xfrm>
            <a:off x="3575050" y="1052736"/>
            <a:ext cx="5111750" cy="507342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CH" dirty="0"/>
          </a:p>
        </p:txBody>
      </p:sp>
      <p:sp>
        <p:nvSpPr>
          <p:cNvPr id="4" name="Espace réservé du texte 3"/>
          <p:cNvSpPr>
            <a:spLocks noGrp="1"/>
          </p:cNvSpPr>
          <p:nvPr>
            <p:ph type="body" sz="half" idx="2"/>
          </p:nvPr>
        </p:nvSpPr>
        <p:spPr>
          <a:xfrm>
            <a:off x="457200" y="1052736"/>
            <a:ext cx="3008313" cy="507342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a:t>Cliquez pour modifier les styles du texte du masque</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a:xfrm>
            <a:off x="8027988" y="6238875"/>
            <a:ext cx="647700" cy="503238"/>
          </a:xfrm>
        </p:spPr>
        <p:txBody>
          <a:bodyPr/>
          <a:lstStyle>
            <a:lvl1pPr>
              <a:defRPr/>
            </a:lvl1pPr>
          </a:lstStyle>
          <a:p>
            <a:pPr>
              <a:defRPr/>
            </a:pPr>
            <a:fld id="{17021AA4-CC86-4390-A2EB-97155ED80552}" type="slidenum">
              <a:rPr/>
              <a:pPr>
                <a:defRPr/>
              </a:pPr>
              <a:t>‹N°›</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323528" y="53950"/>
            <a:ext cx="6192688" cy="566738"/>
          </a:xfrm>
        </p:spPr>
        <p:txBody>
          <a:bodyPr anchor="b"/>
          <a:lstStyle>
            <a:lvl1pPr algn="l">
              <a:defRPr sz="2800" b="0"/>
            </a:lvl1pPr>
          </a:lstStyle>
          <a:p>
            <a:r>
              <a:rPr lang="fr-FR" dirty="0"/>
              <a:t>Cliquez pour modifier le style du titre</a:t>
            </a:r>
            <a:endParaRPr lang="fr-CH" dirty="0"/>
          </a:p>
        </p:txBody>
      </p:sp>
      <p:sp>
        <p:nvSpPr>
          <p:cNvPr id="3" name="Espace réservé pour une image  2"/>
          <p:cNvSpPr>
            <a:spLocks noGrp="1"/>
          </p:cNvSpPr>
          <p:nvPr>
            <p:ph type="pic" idx="1"/>
          </p:nvPr>
        </p:nvSpPr>
        <p:spPr>
          <a:xfrm>
            <a:off x="1792288" y="1042392"/>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H"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a:xfrm>
            <a:off x="8027988" y="6238875"/>
            <a:ext cx="647700" cy="503238"/>
          </a:xfrm>
        </p:spPr>
        <p:txBody>
          <a:bodyPr/>
          <a:lstStyle>
            <a:lvl1pPr>
              <a:defRPr/>
            </a:lvl1pPr>
          </a:lstStyle>
          <a:p>
            <a:pPr>
              <a:defRPr/>
            </a:pPr>
            <a:fld id="{8A7D1C0C-5C3B-412A-8A2E-0A1766C03E50}" type="slidenum">
              <a:rPr/>
              <a:pPr>
                <a:defRPr/>
              </a:pPr>
              <a:t>‹N°›</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23850" y="115888"/>
            <a:ext cx="6192838" cy="5048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Cliquez pour modifier le style du titre</a:t>
            </a:r>
          </a:p>
        </p:txBody>
      </p:sp>
      <p:sp>
        <p:nvSpPr>
          <p:cNvPr id="1027" name="Rectangle 3"/>
          <p:cNvSpPr>
            <a:spLocks noGrp="1" noChangeArrowheads="1"/>
          </p:cNvSpPr>
          <p:nvPr>
            <p:ph type="body" idx="1"/>
          </p:nvPr>
        </p:nvSpPr>
        <p:spPr bwMode="auto">
          <a:xfrm>
            <a:off x="457200" y="1260475"/>
            <a:ext cx="8229600" cy="4856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err="1"/>
              <a:t>Cliquez</a:t>
            </a:r>
            <a:r>
              <a:rPr lang="en-US" dirty="0"/>
              <a:t> pour modifier les styles du </a:t>
            </a:r>
            <a:r>
              <a:rPr lang="en-US" dirty="0" err="1"/>
              <a:t>texte</a:t>
            </a:r>
            <a:r>
              <a:rPr lang="en-US" dirty="0"/>
              <a:t> du masque</a:t>
            </a:r>
          </a:p>
          <a:p>
            <a:pPr lvl="1"/>
            <a:r>
              <a:rPr lang="en-US" dirty="0" err="1"/>
              <a:t>Deuxième</a:t>
            </a:r>
            <a:r>
              <a:rPr lang="en-US" dirty="0"/>
              <a:t> </a:t>
            </a:r>
            <a:r>
              <a:rPr lang="en-US" dirty="0" err="1"/>
              <a:t>niveau</a:t>
            </a:r>
            <a:endParaRPr lang="en-US" dirty="0"/>
          </a:p>
          <a:p>
            <a:pPr lvl="2"/>
            <a:r>
              <a:rPr lang="en-US" dirty="0" err="1"/>
              <a:t>Troisième</a:t>
            </a:r>
            <a:r>
              <a:rPr lang="en-US" dirty="0"/>
              <a:t> </a:t>
            </a:r>
            <a:r>
              <a:rPr lang="en-US" dirty="0" err="1"/>
              <a:t>niveau</a:t>
            </a:r>
            <a:endParaRPr lang="en-US" dirty="0"/>
          </a:p>
          <a:p>
            <a:pPr lvl="3"/>
            <a:r>
              <a:rPr lang="en-US" dirty="0" err="1"/>
              <a:t>Quatrième</a:t>
            </a:r>
            <a:r>
              <a:rPr lang="en-US" dirty="0"/>
              <a:t> </a:t>
            </a:r>
            <a:r>
              <a:rPr lang="en-US" dirty="0" err="1"/>
              <a:t>niveau</a:t>
            </a:r>
            <a:endParaRPr lang="en-US" dirty="0"/>
          </a:p>
          <a:p>
            <a:pPr lvl="4"/>
            <a:r>
              <a:rPr lang="en-US" dirty="0" err="1"/>
              <a:t>Cinquième</a:t>
            </a:r>
            <a:r>
              <a:rPr lang="en-US" dirty="0"/>
              <a:t> </a:t>
            </a:r>
            <a:r>
              <a:rPr lang="en-US" dirty="0" err="1"/>
              <a:t>niveau</a:t>
            </a:r>
            <a:endParaRPr lang="en-US" dirty="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2"/>
                </a:solidFill>
                <a:latin typeface="Arial"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2"/>
                </a:solidFill>
                <a:latin typeface="Arial"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8027988" y="6238875"/>
            <a:ext cx="648000" cy="5032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0" fontAlgn="base">
              <a:spcBef>
                <a:spcPct val="0"/>
              </a:spcBef>
              <a:spcAft>
                <a:spcPct val="0"/>
              </a:spcAft>
              <a:defRPr lang="en-US" sz="1400" kern="1200">
                <a:solidFill>
                  <a:schemeClr val="tx2"/>
                </a:solidFill>
                <a:latin typeface="Arial" pitchFamily="34" charset="0"/>
                <a:ea typeface="+mn-ea"/>
                <a:cs typeface="+mn-cs"/>
              </a:defRPr>
            </a:lvl1pPr>
          </a:lstStyle>
          <a:p>
            <a:pPr>
              <a:defRPr/>
            </a:pPr>
            <a:fld id="{9BAA5FE0-F9D2-408F-983E-B87BCD5EA5C6}" type="slidenum">
              <a:rPr lang="fr-CH" smtClean="0"/>
              <a:pPr>
                <a:defRPr/>
              </a:pPr>
              <a:t>‹N°›</a:t>
            </a:fld>
            <a:endParaRPr lang="fr-CH" dirty="0"/>
          </a:p>
        </p:txBody>
      </p:sp>
      <p:pic>
        <p:nvPicPr>
          <p:cNvPr id="1031" name="Picture 5" descr="GOUV_MAEE_Direction de la coopération au développement et de l’action humanitaire "/>
          <p:cNvPicPr>
            <a:picLocks noChangeAspect="1" noChangeArrowheads="1"/>
          </p:cNvPicPr>
          <p:nvPr userDrawn="1"/>
        </p:nvPicPr>
        <p:blipFill>
          <a:blip r:embed="rId11" cstate="print"/>
          <a:srcRect/>
          <a:stretch>
            <a:fillRect/>
          </a:stretch>
        </p:blipFill>
        <p:spPr bwMode="auto">
          <a:xfrm>
            <a:off x="6516688" y="284163"/>
            <a:ext cx="2484437" cy="623887"/>
          </a:xfrm>
          <a:prstGeom prst="rect">
            <a:avLst/>
          </a:prstGeom>
          <a:noFill/>
          <a:ln w="9525">
            <a:noFill/>
            <a:miter lim="800000"/>
            <a:headEnd/>
            <a:tailEnd/>
          </a:ln>
        </p:spPr>
      </p:pic>
      <p:sp>
        <p:nvSpPr>
          <p:cNvPr id="10" name="Line 6"/>
          <p:cNvSpPr>
            <a:spLocks noChangeShapeType="1"/>
          </p:cNvSpPr>
          <p:nvPr userDrawn="1"/>
        </p:nvSpPr>
        <p:spPr bwMode="auto">
          <a:xfrm flipH="1">
            <a:off x="323850" y="620713"/>
            <a:ext cx="6119813" cy="0"/>
          </a:xfrm>
          <a:prstGeom prst="line">
            <a:avLst/>
          </a:prstGeom>
          <a:noFill/>
          <a:ln w="19050">
            <a:solidFill>
              <a:srgbClr val="E40520"/>
            </a:solidFill>
            <a:round/>
            <a:headEnd/>
            <a:tailEnd/>
          </a:ln>
        </p:spPr>
        <p:txBody>
          <a:bodyPr/>
          <a:lstStyle/>
          <a:p>
            <a:pPr>
              <a:defRPr/>
            </a:pPr>
            <a:endParaRPr lang="fr-CH">
              <a:latin typeface="Arial" pitchFamily="34" charset="0"/>
            </a:endParaRP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Lst>
  <p:hf hdr="0" ftr="0" dt="0"/>
  <p:txStyles>
    <p:titleStyle>
      <a:lvl1pPr algn="l" rtl="0" eaLnBrk="0" fontAlgn="base" hangingPunct="0">
        <a:spcBef>
          <a:spcPct val="0"/>
        </a:spcBef>
        <a:spcAft>
          <a:spcPct val="0"/>
        </a:spcAft>
        <a:defRPr sz="2800">
          <a:solidFill>
            <a:schemeClr val="tx1"/>
          </a:solidFill>
          <a:latin typeface="+mj-lt"/>
          <a:ea typeface="+mj-ea"/>
          <a:cs typeface="+mj-cs"/>
        </a:defRPr>
      </a:lvl1pPr>
      <a:lvl2pPr algn="l" rtl="0" eaLnBrk="0" fontAlgn="base" hangingPunct="0">
        <a:spcBef>
          <a:spcPct val="0"/>
        </a:spcBef>
        <a:spcAft>
          <a:spcPct val="0"/>
        </a:spcAft>
        <a:defRPr sz="2800">
          <a:solidFill>
            <a:schemeClr val="tx1"/>
          </a:solidFill>
          <a:latin typeface="Calibri" pitchFamily="34" charset="0"/>
        </a:defRPr>
      </a:lvl2pPr>
      <a:lvl3pPr algn="l" rtl="0" eaLnBrk="0" fontAlgn="base" hangingPunct="0">
        <a:spcBef>
          <a:spcPct val="0"/>
        </a:spcBef>
        <a:spcAft>
          <a:spcPct val="0"/>
        </a:spcAft>
        <a:defRPr sz="2800">
          <a:solidFill>
            <a:schemeClr val="tx1"/>
          </a:solidFill>
          <a:latin typeface="Calibri" pitchFamily="34" charset="0"/>
        </a:defRPr>
      </a:lvl3pPr>
      <a:lvl4pPr algn="l" rtl="0" eaLnBrk="0" fontAlgn="base" hangingPunct="0">
        <a:spcBef>
          <a:spcPct val="0"/>
        </a:spcBef>
        <a:spcAft>
          <a:spcPct val="0"/>
        </a:spcAft>
        <a:defRPr sz="2800">
          <a:solidFill>
            <a:schemeClr val="tx1"/>
          </a:solidFill>
          <a:latin typeface="Calibri" pitchFamily="34" charset="0"/>
        </a:defRPr>
      </a:lvl4pPr>
      <a:lvl5pPr algn="l" rtl="0" eaLnBrk="0" fontAlgn="base" hangingPunct="0">
        <a:spcBef>
          <a:spcPct val="0"/>
        </a:spcBef>
        <a:spcAft>
          <a:spcPct val="0"/>
        </a:spcAft>
        <a:defRPr sz="2800">
          <a:solidFill>
            <a:schemeClr val="tx1"/>
          </a:solidFill>
          <a:latin typeface="Calibri"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lr>
          <a:schemeClr val="tx1"/>
        </a:buClr>
        <a:buSzPct val="80000"/>
        <a:buFont typeface="Wingdings" pitchFamily="2" charset="2"/>
        <a:buChar char="Ø"/>
        <a:defRPr sz="3200">
          <a:solidFill>
            <a:schemeClr val="tx2"/>
          </a:solidFill>
          <a:latin typeface="+mn-lt"/>
          <a:ea typeface="+mn-ea"/>
          <a:cs typeface="+mn-cs"/>
        </a:defRPr>
      </a:lvl1pPr>
      <a:lvl2pPr marL="742950" indent="-285750" algn="l" rtl="0" eaLnBrk="0" fontAlgn="base" hangingPunct="0">
        <a:spcBef>
          <a:spcPct val="20000"/>
        </a:spcBef>
        <a:spcAft>
          <a:spcPct val="0"/>
        </a:spcAft>
        <a:buClr>
          <a:schemeClr val="tx1"/>
        </a:buClr>
        <a:buFont typeface="Arial" pitchFamily="34" charset="0"/>
        <a:buChar char="•"/>
        <a:defRPr sz="2800">
          <a:solidFill>
            <a:schemeClr val="tx2"/>
          </a:solidFill>
          <a:latin typeface="+mn-lt"/>
        </a:defRPr>
      </a:lvl2pPr>
      <a:lvl3pPr marL="1143000" indent="-228600" algn="l" rtl="0" eaLnBrk="0" fontAlgn="base" hangingPunct="0">
        <a:spcBef>
          <a:spcPct val="20000"/>
        </a:spcBef>
        <a:spcAft>
          <a:spcPct val="0"/>
        </a:spcAft>
        <a:buClr>
          <a:schemeClr val="tx1"/>
        </a:buClr>
        <a:buFont typeface="Calibri" pitchFamily="34" charset="0"/>
        <a:buChar char="‒"/>
        <a:defRPr sz="2400">
          <a:solidFill>
            <a:schemeClr val="tx2"/>
          </a:solidFill>
          <a:latin typeface="+mn-lt"/>
        </a:defRPr>
      </a:lvl3pPr>
      <a:lvl4pPr marL="1600200" indent="-228600" algn="l" rtl="0" eaLnBrk="0" fontAlgn="base" hangingPunct="0">
        <a:spcBef>
          <a:spcPct val="20000"/>
        </a:spcBef>
        <a:spcAft>
          <a:spcPct val="0"/>
        </a:spcAft>
        <a:buClr>
          <a:schemeClr val="tx1"/>
        </a:buClr>
        <a:buFont typeface="Calibri" pitchFamily="34" charset="0"/>
        <a:buChar char="»"/>
        <a:defRPr sz="2000">
          <a:solidFill>
            <a:schemeClr val="tx2"/>
          </a:solidFill>
          <a:latin typeface="+mn-lt"/>
        </a:defRPr>
      </a:lvl4pPr>
      <a:lvl5pPr marL="2057400" indent="-228600" algn="l" rtl="0" eaLnBrk="0" fontAlgn="base" hangingPunct="0">
        <a:spcBef>
          <a:spcPct val="20000"/>
        </a:spcBef>
        <a:spcAft>
          <a:spcPct val="0"/>
        </a:spcAft>
        <a:buClr>
          <a:schemeClr val="tx1"/>
        </a:buClr>
        <a:buFont typeface="Wingdings" pitchFamily="2" charset="2"/>
        <a:buChar char="§"/>
        <a:defRPr sz="2000">
          <a:solidFill>
            <a:schemeClr val="tx2"/>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drenkwaasser.lu/"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www.emwelt.lu/" TargetMode="External"/><Relationship Id="rId4" Type="http://schemas.openxmlformats.org/officeDocument/2006/relationships/hyperlink" Target="http://www.waasser.lu/"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8.jpeg"/><Relationship Id="rId5" Type="http://schemas.openxmlformats.org/officeDocument/2006/relationships/image" Target="../media/image22.png"/><Relationship Id="rId10" Type="http://schemas.openxmlformats.org/officeDocument/2006/relationships/image" Target="../media/image27.jpeg"/><Relationship Id="rId4" Type="http://schemas.openxmlformats.org/officeDocument/2006/relationships/image" Target="../media/image21.jpeg"/><Relationship Id="rId9" Type="http://schemas.openxmlformats.org/officeDocument/2006/relationships/image" Target="../media/image26.jpe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280680" y="1124744"/>
            <a:ext cx="4615087" cy="1872208"/>
          </a:xfrm>
        </p:spPr>
        <p:txBody>
          <a:bodyPr/>
          <a:lstStyle/>
          <a:p>
            <a:pPr algn="just">
              <a:buClr>
                <a:schemeClr val="bg2"/>
              </a:buClr>
            </a:pPr>
            <a:r>
              <a:rPr lang="fr-FR" b="1" dirty="0"/>
              <a:t>L’eau du robinet : </a:t>
            </a:r>
          </a:p>
          <a:p>
            <a:pPr algn="just">
              <a:buClr>
                <a:schemeClr val="bg2"/>
              </a:buClr>
            </a:pPr>
            <a:r>
              <a:rPr lang="fr-FR" b="1" dirty="0"/>
              <a:t>Doublement des consommateurs </a:t>
            </a:r>
          </a:p>
          <a:p>
            <a:pPr algn="just">
              <a:buClr>
                <a:schemeClr val="bg2"/>
              </a:buClr>
            </a:pPr>
            <a:r>
              <a:rPr lang="fr-FR" b="1" dirty="0"/>
              <a:t>sur les quinze dernières années</a:t>
            </a:r>
          </a:p>
        </p:txBody>
      </p:sp>
      <p:sp>
        <p:nvSpPr>
          <p:cNvPr id="4" name="Subtitle 2">
            <a:extLst>
              <a:ext uri="{FF2B5EF4-FFF2-40B4-BE49-F238E27FC236}">
                <a16:creationId xmlns:a16="http://schemas.microsoft.com/office/drawing/2014/main" id="{10E7779C-3186-476E-B0C1-C7F849EBF758}"/>
              </a:ext>
            </a:extLst>
          </p:cNvPr>
          <p:cNvSpPr txBox="1">
            <a:spLocks/>
          </p:cNvSpPr>
          <p:nvPr/>
        </p:nvSpPr>
        <p:spPr bwMode="auto">
          <a:xfrm>
            <a:off x="4241899" y="3933056"/>
            <a:ext cx="3600400" cy="7920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fr-FR" i="1" kern="0" dirty="0">
                <a:solidFill>
                  <a:schemeClr val="bg1">
                    <a:lumMod val="50000"/>
                  </a:schemeClr>
                </a:solidFill>
                <a:latin typeface="+mj-lt"/>
              </a:rPr>
              <a:t>Conférence de presse</a:t>
            </a:r>
          </a:p>
          <a:p>
            <a:r>
              <a:rPr lang="fr-FR" i="1" kern="0" dirty="0">
                <a:solidFill>
                  <a:schemeClr val="bg1">
                    <a:lumMod val="50000"/>
                  </a:schemeClr>
                </a:solidFill>
                <a:latin typeface="+mj-lt"/>
              </a:rPr>
              <a:t>Luxembourg 12 février 2021</a:t>
            </a: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55576" y="5858183"/>
            <a:ext cx="2398825" cy="631052"/>
          </a:xfrm>
          <a:prstGeom prst="rect">
            <a:avLst/>
          </a:prstGeom>
          <a:noFill/>
          <a:extLst>
            <a:ext uri="{909E8E84-426E-40DD-AFC4-6F175D3DCCD1}">
              <a14:hiddenFill xmlns:a14="http://schemas.microsoft.com/office/drawing/2010/main">
                <a:solidFill>
                  <a:srgbClr val="FFFFFF"/>
                </a:solidFill>
              </a14:hiddenFill>
            </a:ext>
          </a:extLst>
        </p:spPr>
      </p:pic>
      <p:pic>
        <p:nvPicPr>
          <p:cNvPr id="7" name="Bild 12" descr="logo_aluseau_rvb"/>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82126" y="5949280"/>
            <a:ext cx="2346325" cy="608352"/>
          </a:xfrm>
          <a:prstGeom prst="rect">
            <a:avLst/>
          </a:prstGeom>
          <a:noFill/>
          <a:ln>
            <a:noFill/>
          </a:ln>
        </p:spPr>
      </p:pic>
      <p:pic>
        <p:nvPicPr>
          <p:cNvPr id="8" name="Picture 7" descr="GOUV_SIP"/>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56176" y="5858183"/>
            <a:ext cx="2349940" cy="790546"/>
          </a:xfrm>
          <a:prstGeom prst="rect">
            <a:avLst/>
          </a:prstGeom>
          <a:noFill/>
          <a:ln>
            <a:noFill/>
          </a:ln>
        </p:spPr>
      </p:pic>
    </p:spTree>
    <p:extLst>
      <p:ext uri="{BB962C8B-B14F-4D97-AF65-F5344CB8AC3E}">
        <p14:creationId xmlns:p14="http://schemas.microsoft.com/office/powerpoint/2010/main" val="9505169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1600" dirty="0"/>
              <a:t>Les résultats de l’enquête sur la consommation de l’eau du robinet</a:t>
            </a:r>
          </a:p>
        </p:txBody>
      </p:sp>
      <p:sp>
        <p:nvSpPr>
          <p:cNvPr id="5" name="Slide Number Placeholder 4"/>
          <p:cNvSpPr>
            <a:spLocks noGrp="1"/>
          </p:cNvSpPr>
          <p:nvPr>
            <p:ph type="sldNum" sz="quarter" idx="12"/>
          </p:nvPr>
        </p:nvSpPr>
        <p:spPr/>
        <p:txBody>
          <a:bodyPr/>
          <a:lstStyle/>
          <a:p>
            <a:pPr>
              <a:defRPr/>
            </a:pPr>
            <a:endParaRPr lang="fr-CH" dirty="0"/>
          </a:p>
          <a:p>
            <a:pPr>
              <a:defRPr/>
            </a:pPr>
            <a:fld id="{8D9675EF-14CD-4ED8-B4FA-515528AC52E1}" type="slidenum">
              <a:rPr lang="fr-CH" smtClean="0"/>
              <a:pPr>
                <a:defRPr/>
              </a:pPr>
              <a:t>10</a:t>
            </a:fld>
            <a:endParaRPr lang="fr-CH" dirty="0"/>
          </a:p>
        </p:txBody>
      </p:sp>
      <p:sp>
        <p:nvSpPr>
          <p:cNvPr id="3" name="AutoShape 2" descr="Résultat de recherche d'images pour &quot;aluseau&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TextBox 7"/>
          <p:cNvSpPr txBox="1"/>
          <p:nvPr/>
        </p:nvSpPr>
        <p:spPr>
          <a:xfrm>
            <a:off x="323528" y="1095047"/>
            <a:ext cx="3528392" cy="584775"/>
          </a:xfrm>
          <a:prstGeom prst="rect">
            <a:avLst/>
          </a:prstGeom>
          <a:noFill/>
        </p:spPr>
        <p:txBody>
          <a:bodyPr wrap="square" rtlCol="0">
            <a:spAutoFit/>
          </a:bodyPr>
          <a:lstStyle/>
          <a:p>
            <a:r>
              <a:rPr lang="fr-FR" sz="1600" b="1" u="sng" dirty="0">
                <a:solidFill>
                  <a:schemeClr val="bg2"/>
                </a:solidFill>
                <a:latin typeface="+mj-lt"/>
              </a:rPr>
              <a:t>L’utilisation de l’eau du robinet </a:t>
            </a:r>
            <a:r>
              <a:rPr lang="fr-FR" sz="1600" dirty="0">
                <a:solidFill>
                  <a:schemeClr val="bg2"/>
                </a:solidFill>
                <a:latin typeface="+mj-lt"/>
              </a:rPr>
              <a:t>(en %)</a:t>
            </a:r>
          </a:p>
          <a:p>
            <a:pPr algn="just"/>
            <a:r>
              <a:rPr lang="en-US" sz="1600" b="1" dirty="0">
                <a:solidFill>
                  <a:schemeClr val="bg2"/>
                </a:solidFill>
                <a:latin typeface="+mj-lt"/>
              </a:rPr>
              <a:t> </a:t>
            </a:r>
          </a:p>
        </p:txBody>
      </p:sp>
      <p:sp>
        <p:nvSpPr>
          <p:cNvPr id="9" name="TextBox 8"/>
          <p:cNvSpPr txBox="1"/>
          <p:nvPr/>
        </p:nvSpPr>
        <p:spPr>
          <a:xfrm>
            <a:off x="178147" y="5580000"/>
            <a:ext cx="9003730" cy="1200329"/>
          </a:xfrm>
          <a:prstGeom prst="rect">
            <a:avLst/>
          </a:prstGeom>
          <a:noFill/>
        </p:spPr>
        <p:txBody>
          <a:bodyPr wrap="square" rtlCol="0">
            <a:spAutoFit/>
          </a:bodyPr>
          <a:lstStyle/>
          <a:p>
            <a:pPr>
              <a:lnSpc>
                <a:spcPct val="150000"/>
              </a:lnSpc>
            </a:pPr>
            <a:r>
              <a:rPr lang="fr-FR" sz="1600" dirty="0">
                <a:solidFill>
                  <a:schemeClr val="bg2"/>
                </a:solidFill>
                <a:latin typeface="+mj-lt"/>
              </a:rPr>
              <a:t>L’eau du robinet est utilisée par tous (ou presque) au quotidien pour se brosser les dents, pour la cuisine et pour arroser les fleurs. Dans la journée, elle est consommée comme boisson par 4 à 5 résidents sur 10.</a:t>
            </a:r>
          </a:p>
          <a:p>
            <a:pPr>
              <a:lnSpc>
                <a:spcPct val="150000"/>
              </a:lnSpc>
            </a:pPr>
            <a:endParaRPr lang="fr-FR" sz="1600" dirty="0">
              <a:solidFill>
                <a:schemeClr val="bg2"/>
              </a:solidFill>
              <a:latin typeface="+mj-lt"/>
            </a:endParaRPr>
          </a:p>
        </p:txBody>
      </p:sp>
      <p:pic>
        <p:nvPicPr>
          <p:cNvPr id="6" name="Picture 5"/>
          <p:cNvPicPr>
            <a:picLocks noChangeAspect="1"/>
          </p:cNvPicPr>
          <p:nvPr/>
        </p:nvPicPr>
        <p:blipFill>
          <a:blip r:embed="rId3"/>
          <a:stretch>
            <a:fillRect/>
          </a:stretch>
        </p:blipFill>
        <p:spPr>
          <a:xfrm>
            <a:off x="434316" y="1451685"/>
            <a:ext cx="8353184" cy="3718446"/>
          </a:xfrm>
          <a:prstGeom prst="rect">
            <a:avLst/>
          </a:prstGeom>
        </p:spPr>
      </p:pic>
      <p:sp>
        <p:nvSpPr>
          <p:cNvPr id="10" name="TextBox 9"/>
          <p:cNvSpPr txBox="1"/>
          <p:nvPr/>
        </p:nvSpPr>
        <p:spPr>
          <a:xfrm>
            <a:off x="8244408" y="1679822"/>
            <a:ext cx="648072" cy="461665"/>
          </a:xfrm>
          <a:prstGeom prst="rect">
            <a:avLst/>
          </a:prstGeom>
          <a:noFill/>
        </p:spPr>
        <p:txBody>
          <a:bodyPr wrap="square" rtlCol="0">
            <a:spAutoFit/>
          </a:bodyPr>
          <a:lstStyle/>
          <a:p>
            <a:r>
              <a:rPr lang="fr-FR" sz="1200" b="1" i="1" dirty="0">
                <a:solidFill>
                  <a:schemeClr val="bg2"/>
                </a:solidFill>
                <a:latin typeface="+mj-lt"/>
              </a:rPr>
              <a:t>2006</a:t>
            </a:r>
          </a:p>
          <a:p>
            <a:pPr algn="just"/>
            <a:r>
              <a:rPr lang="en-US" sz="1200" b="1" i="1" dirty="0">
                <a:solidFill>
                  <a:schemeClr val="bg2"/>
                </a:solidFill>
                <a:latin typeface="+mj-lt"/>
              </a:rPr>
              <a:t> </a:t>
            </a:r>
          </a:p>
        </p:txBody>
      </p:sp>
    </p:spTree>
    <p:extLst>
      <p:ext uri="{BB962C8B-B14F-4D97-AF65-F5344CB8AC3E}">
        <p14:creationId xmlns:p14="http://schemas.microsoft.com/office/powerpoint/2010/main" val="22651457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1600" dirty="0"/>
              <a:t>Les résultats de l’enquête sur la consommation de l’eau du robinet</a:t>
            </a:r>
          </a:p>
        </p:txBody>
      </p:sp>
      <p:sp>
        <p:nvSpPr>
          <p:cNvPr id="5" name="Slide Number Placeholder 4"/>
          <p:cNvSpPr>
            <a:spLocks noGrp="1"/>
          </p:cNvSpPr>
          <p:nvPr>
            <p:ph type="sldNum" sz="quarter" idx="12"/>
          </p:nvPr>
        </p:nvSpPr>
        <p:spPr/>
        <p:txBody>
          <a:bodyPr/>
          <a:lstStyle/>
          <a:p>
            <a:pPr>
              <a:defRPr/>
            </a:pPr>
            <a:endParaRPr lang="fr-CH" dirty="0"/>
          </a:p>
          <a:p>
            <a:pPr>
              <a:defRPr/>
            </a:pPr>
            <a:fld id="{8D9675EF-14CD-4ED8-B4FA-515528AC52E1}" type="slidenum">
              <a:rPr lang="fr-CH" smtClean="0"/>
              <a:pPr>
                <a:defRPr/>
              </a:pPr>
              <a:t>11</a:t>
            </a:fld>
            <a:endParaRPr lang="fr-CH" dirty="0"/>
          </a:p>
        </p:txBody>
      </p:sp>
      <p:sp>
        <p:nvSpPr>
          <p:cNvPr id="3" name="AutoShape 2" descr="Résultat de recherche d'images pour &quot;aluseau&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TextBox 7"/>
          <p:cNvSpPr txBox="1"/>
          <p:nvPr/>
        </p:nvSpPr>
        <p:spPr>
          <a:xfrm>
            <a:off x="323528" y="1095047"/>
            <a:ext cx="8712968" cy="830997"/>
          </a:xfrm>
          <a:prstGeom prst="rect">
            <a:avLst/>
          </a:prstGeom>
          <a:noFill/>
        </p:spPr>
        <p:txBody>
          <a:bodyPr wrap="square" rtlCol="0">
            <a:spAutoFit/>
          </a:bodyPr>
          <a:lstStyle/>
          <a:p>
            <a:r>
              <a:rPr lang="fr-FR" sz="1600" b="1" u="sng" dirty="0">
                <a:solidFill>
                  <a:schemeClr val="bg2"/>
                </a:solidFill>
                <a:latin typeface="+mj-lt"/>
              </a:rPr>
              <a:t>Considérer l’eau du robinet comme principale source d’eau </a:t>
            </a:r>
            <a:br>
              <a:rPr lang="fr-FR" sz="1600" b="1" u="sng" dirty="0">
                <a:solidFill>
                  <a:schemeClr val="bg2"/>
                </a:solidFill>
                <a:latin typeface="+mj-lt"/>
              </a:rPr>
            </a:br>
            <a:r>
              <a:rPr lang="fr-FR" sz="1600" b="1" u="sng" dirty="0">
                <a:solidFill>
                  <a:schemeClr val="bg2"/>
                </a:solidFill>
                <a:latin typeface="+mj-lt"/>
              </a:rPr>
              <a:t>pour la consommation </a:t>
            </a:r>
            <a:r>
              <a:rPr lang="fr-FR" sz="1600" dirty="0">
                <a:solidFill>
                  <a:schemeClr val="bg2"/>
                </a:solidFill>
                <a:latin typeface="+mj-lt"/>
              </a:rPr>
              <a:t>(en %)</a:t>
            </a:r>
          </a:p>
          <a:p>
            <a:pPr algn="just"/>
            <a:r>
              <a:rPr lang="en-US" sz="1600" b="1" dirty="0">
                <a:solidFill>
                  <a:schemeClr val="bg2"/>
                </a:solidFill>
                <a:latin typeface="+mj-lt"/>
              </a:rPr>
              <a:t> </a:t>
            </a:r>
          </a:p>
        </p:txBody>
      </p:sp>
      <p:sp>
        <p:nvSpPr>
          <p:cNvPr id="9" name="TextBox 8"/>
          <p:cNvSpPr txBox="1"/>
          <p:nvPr/>
        </p:nvSpPr>
        <p:spPr>
          <a:xfrm>
            <a:off x="303438" y="5691475"/>
            <a:ext cx="9003730" cy="830997"/>
          </a:xfrm>
          <a:prstGeom prst="rect">
            <a:avLst/>
          </a:prstGeom>
          <a:noFill/>
        </p:spPr>
        <p:txBody>
          <a:bodyPr wrap="square" rtlCol="0">
            <a:spAutoFit/>
          </a:bodyPr>
          <a:lstStyle/>
          <a:p>
            <a:pPr>
              <a:lnSpc>
                <a:spcPct val="150000"/>
              </a:lnSpc>
            </a:pPr>
            <a:r>
              <a:rPr lang="fr-FR" sz="1600" dirty="0">
                <a:solidFill>
                  <a:schemeClr val="bg2"/>
                </a:solidFill>
                <a:latin typeface="+mj-lt"/>
              </a:rPr>
              <a:t>Les trois quarts des résidents sont convaincus que c’est une bonne chose de boire l’eau du robinet, </a:t>
            </a:r>
          </a:p>
          <a:p>
            <a:pPr>
              <a:lnSpc>
                <a:spcPct val="150000"/>
              </a:lnSpc>
            </a:pPr>
            <a:r>
              <a:rPr lang="fr-FR" sz="1600" dirty="0">
                <a:solidFill>
                  <a:schemeClr val="bg2"/>
                </a:solidFill>
                <a:latin typeface="+mj-lt"/>
              </a:rPr>
              <a:t>même si pour 15 % ce n’est pas encore une habitude. </a:t>
            </a:r>
          </a:p>
        </p:txBody>
      </p:sp>
      <p:pic>
        <p:nvPicPr>
          <p:cNvPr id="4" name="Picture 3"/>
          <p:cNvPicPr>
            <a:picLocks noChangeAspect="1"/>
          </p:cNvPicPr>
          <p:nvPr/>
        </p:nvPicPr>
        <p:blipFill>
          <a:blip r:embed="rId3"/>
          <a:stretch>
            <a:fillRect/>
          </a:stretch>
        </p:blipFill>
        <p:spPr>
          <a:xfrm>
            <a:off x="323742" y="1928142"/>
            <a:ext cx="8064128" cy="3615342"/>
          </a:xfrm>
          <a:prstGeom prst="rect">
            <a:avLst/>
          </a:prstGeom>
        </p:spPr>
      </p:pic>
    </p:spTree>
    <p:extLst>
      <p:ext uri="{BB962C8B-B14F-4D97-AF65-F5344CB8AC3E}">
        <p14:creationId xmlns:p14="http://schemas.microsoft.com/office/powerpoint/2010/main" val="38544248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endParaRPr lang="fr-CH" dirty="0"/>
          </a:p>
          <a:p>
            <a:pPr>
              <a:defRPr/>
            </a:pPr>
            <a:fld id="{8D9675EF-14CD-4ED8-B4FA-515528AC52E1}" type="slidenum">
              <a:rPr lang="fr-CH" smtClean="0"/>
              <a:pPr>
                <a:defRPr/>
              </a:pPr>
              <a:t>12</a:t>
            </a:fld>
            <a:endParaRPr lang="fr-CH" dirty="0"/>
          </a:p>
        </p:txBody>
      </p:sp>
      <p:sp>
        <p:nvSpPr>
          <p:cNvPr id="13" name="TextBox 12"/>
          <p:cNvSpPr txBox="1"/>
          <p:nvPr/>
        </p:nvSpPr>
        <p:spPr>
          <a:xfrm>
            <a:off x="395536" y="1403566"/>
            <a:ext cx="8640960" cy="830997"/>
          </a:xfrm>
          <a:prstGeom prst="rect">
            <a:avLst/>
          </a:prstGeom>
          <a:noFill/>
        </p:spPr>
        <p:txBody>
          <a:bodyPr wrap="square" rtlCol="0">
            <a:spAutoFit/>
          </a:bodyPr>
          <a:lstStyle/>
          <a:p>
            <a:pPr algn="ctr">
              <a:lnSpc>
                <a:spcPct val="150000"/>
              </a:lnSpc>
            </a:pPr>
            <a:r>
              <a:rPr lang="fr-FR" sz="1600" b="1" dirty="0">
                <a:solidFill>
                  <a:schemeClr val="bg2"/>
                </a:solidFill>
                <a:latin typeface="+mj-lt"/>
              </a:rPr>
              <a:t>« Les résultats de l'étude sont le point de départ pour une initiative visant à promouvoir la consommation d'eau du robinet comme habitude saine et écologiquement durable »</a:t>
            </a:r>
          </a:p>
        </p:txBody>
      </p:sp>
      <p:sp>
        <p:nvSpPr>
          <p:cNvPr id="14" name="TextBox 13"/>
          <p:cNvSpPr txBox="1"/>
          <p:nvPr/>
        </p:nvSpPr>
        <p:spPr>
          <a:xfrm>
            <a:off x="611560" y="2704048"/>
            <a:ext cx="8208912" cy="3785652"/>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fr-FR" sz="1600" dirty="0">
                <a:solidFill>
                  <a:schemeClr val="bg2"/>
                </a:solidFill>
                <a:latin typeface="+mj-lt"/>
              </a:rPr>
              <a:t>Fournir aux citoyens un meilleur accès à des informations fiables sur la qualité de l'eau</a:t>
            </a:r>
          </a:p>
          <a:p>
            <a:pPr marL="285750" indent="-285750">
              <a:lnSpc>
                <a:spcPct val="150000"/>
              </a:lnSpc>
              <a:buFont typeface="Arial" panose="020B0604020202020204" pitchFamily="34" charset="0"/>
              <a:buChar char="•"/>
            </a:pPr>
            <a:r>
              <a:rPr lang="fr-FR" sz="1600" dirty="0">
                <a:solidFill>
                  <a:schemeClr val="bg2"/>
                </a:solidFill>
                <a:latin typeface="+mj-lt"/>
              </a:rPr>
              <a:t>Promouvoir une plus grande prise de conscience envers la valeur de nos ressources en eau </a:t>
            </a:r>
            <a:br>
              <a:rPr lang="fr-FR" sz="1600" dirty="0">
                <a:solidFill>
                  <a:schemeClr val="bg2"/>
                </a:solidFill>
                <a:latin typeface="+mj-lt"/>
              </a:rPr>
            </a:br>
            <a:r>
              <a:rPr lang="fr-FR" sz="1600" dirty="0">
                <a:solidFill>
                  <a:schemeClr val="bg2"/>
                </a:solidFill>
                <a:latin typeface="+mj-lt"/>
              </a:rPr>
              <a:t>et aux bonnes actions que chacun peut faire pour les protéger</a:t>
            </a:r>
          </a:p>
          <a:p>
            <a:pPr marL="285750" indent="-285750">
              <a:lnSpc>
                <a:spcPct val="150000"/>
              </a:lnSpc>
              <a:buFont typeface="Arial" panose="020B0604020202020204" pitchFamily="34" charset="0"/>
              <a:buChar char="•"/>
            </a:pPr>
            <a:r>
              <a:rPr lang="fr-FR" sz="1600" dirty="0">
                <a:solidFill>
                  <a:schemeClr val="bg2"/>
                </a:solidFill>
                <a:latin typeface="+mj-lt"/>
              </a:rPr>
              <a:t>Rôle important des communes (investissements et interlocuteurs avec le consommateur)</a:t>
            </a:r>
          </a:p>
          <a:p>
            <a:pPr marL="285750" indent="-285750">
              <a:lnSpc>
                <a:spcPct val="150000"/>
              </a:lnSpc>
              <a:buFont typeface="Arial" panose="020B0604020202020204" pitchFamily="34" charset="0"/>
              <a:buChar char="•"/>
            </a:pPr>
            <a:endParaRPr lang="fr-FR" sz="1600" dirty="0">
              <a:solidFill>
                <a:schemeClr val="bg2"/>
              </a:solidFill>
              <a:latin typeface="+mj-lt"/>
            </a:endParaRPr>
          </a:p>
          <a:p>
            <a:pPr marL="285750" indent="-285750">
              <a:lnSpc>
                <a:spcPct val="150000"/>
              </a:lnSpc>
              <a:buFont typeface="Arial" panose="020B0604020202020204" pitchFamily="34" charset="0"/>
              <a:buChar char="•"/>
            </a:pPr>
            <a:endParaRPr lang="fr-FR" sz="1600" dirty="0">
              <a:solidFill>
                <a:schemeClr val="bg2"/>
              </a:solidFill>
              <a:latin typeface="+mj-lt"/>
            </a:endParaRPr>
          </a:p>
          <a:p>
            <a:pPr marL="285750" indent="-285750">
              <a:lnSpc>
                <a:spcPct val="150000"/>
              </a:lnSpc>
              <a:buFont typeface="Arial" panose="020B0604020202020204" pitchFamily="34" charset="0"/>
              <a:buChar char="•"/>
            </a:pPr>
            <a:endParaRPr lang="fr-FR" sz="1600" dirty="0">
              <a:solidFill>
                <a:schemeClr val="bg2"/>
              </a:solidFill>
              <a:latin typeface="+mj-lt"/>
            </a:endParaRPr>
          </a:p>
          <a:p>
            <a:pPr>
              <a:lnSpc>
                <a:spcPct val="150000"/>
              </a:lnSpc>
            </a:pPr>
            <a:r>
              <a:rPr lang="fr-FR" sz="1600" dirty="0">
                <a:solidFill>
                  <a:schemeClr val="bg2"/>
                </a:solidFill>
                <a:latin typeface="+mj-lt"/>
              </a:rPr>
              <a:t>Plus d'informations dans les mois à venir sur : </a:t>
            </a:r>
          </a:p>
          <a:p>
            <a:pPr algn="ctr">
              <a:lnSpc>
                <a:spcPct val="150000"/>
              </a:lnSpc>
            </a:pPr>
            <a:r>
              <a:rPr lang="fr-FR" sz="1600" dirty="0">
                <a:solidFill>
                  <a:schemeClr val="bg2"/>
                </a:solidFill>
                <a:latin typeface="+mj-lt"/>
                <a:hlinkClick r:id="rId3"/>
              </a:rPr>
              <a:t>www.drenkwaasser.lu</a:t>
            </a:r>
            <a:r>
              <a:rPr lang="fr-FR" sz="1600" dirty="0">
                <a:solidFill>
                  <a:schemeClr val="bg2"/>
                </a:solidFill>
                <a:latin typeface="+mj-lt"/>
              </a:rPr>
              <a:t>               </a:t>
            </a:r>
            <a:r>
              <a:rPr lang="fr-FR" sz="1600" dirty="0">
                <a:solidFill>
                  <a:schemeClr val="bg2"/>
                </a:solidFill>
                <a:latin typeface="+mj-lt"/>
                <a:hlinkClick r:id="rId4"/>
              </a:rPr>
              <a:t>www.waasser.lu</a:t>
            </a:r>
            <a:r>
              <a:rPr lang="fr-FR" sz="1600" dirty="0">
                <a:solidFill>
                  <a:schemeClr val="bg2"/>
                </a:solidFill>
                <a:latin typeface="+mj-lt"/>
              </a:rPr>
              <a:t>                  </a:t>
            </a:r>
            <a:r>
              <a:rPr lang="fr-FR" sz="1600" dirty="0">
                <a:solidFill>
                  <a:schemeClr val="bg2"/>
                </a:solidFill>
                <a:latin typeface="+mj-lt"/>
                <a:hlinkClick r:id="rId5"/>
              </a:rPr>
              <a:t>www.emwelt.lu</a:t>
            </a:r>
            <a:r>
              <a:rPr lang="fr-FR" sz="1600" dirty="0">
                <a:solidFill>
                  <a:schemeClr val="bg2"/>
                </a:solidFill>
                <a:latin typeface="+mj-lt"/>
              </a:rPr>
              <a:t> </a:t>
            </a:r>
          </a:p>
          <a:p>
            <a:pPr marL="285750" indent="-285750">
              <a:lnSpc>
                <a:spcPct val="150000"/>
              </a:lnSpc>
              <a:buFont typeface="Arial" panose="020B0604020202020204" pitchFamily="34" charset="0"/>
              <a:buChar char="•"/>
            </a:pPr>
            <a:endParaRPr lang="fr-FR" sz="1600" dirty="0">
              <a:solidFill>
                <a:schemeClr val="bg2"/>
              </a:solidFill>
              <a:latin typeface="+mj-lt"/>
            </a:endParaRPr>
          </a:p>
        </p:txBody>
      </p:sp>
      <p:sp>
        <p:nvSpPr>
          <p:cNvPr id="8" name="Title 1"/>
          <p:cNvSpPr>
            <a:spLocks noGrp="1"/>
          </p:cNvSpPr>
          <p:nvPr>
            <p:ph type="title"/>
          </p:nvPr>
        </p:nvSpPr>
        <p:spPr>
          <a:xfrm>
            <a:off x="323528" y="116632"/>
            <a:ext cx="6192688" cy="504056"/>
          </a:xfrm>
        </p:spPr>
        <p:txBody>
          <a:bodyPr/>
          <a:lstStyle/>
          <a:p>
            <a:r>
              <a:rPr lang="fr-FR" sz="1600" dirty="0"/>
              <a:t>Les résultats de l’enquête sur la consommation de l’eau du robinet</a:t>
            </a:r>
          </a:p>
        </p:txBody>
      </p:sp>
    </p:spTree>
    <p:extLst>
      <p:ext uri="{BB962C8B-B14F-4D97-AF65-F5344CB8AC3E}">
        <p14:creationId xmlns:p14="http://schemas.microsoft.com/office/powerpoint/2010/main" val="18104110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1800" dirty="0"/>
              <a:t>L'eau du robinet : un aliment naturel, durable et de qualité </a:t>
            </a:r>
            <a:endParaRPr lang="fr-LU" sz="1800" dirty="0"/>
          </a:p>
        </p:txBody>
      </p:sp>
      <p:sp>
        <p:nvSpPr>
          <p:cNvPr id="5" name="Slide Number Placeholder 4"/>
          <p:cNvSpPr>
            <a:spLocks noGrp="1"/>
          </p:cNvSpPr>
          <p:nvPr>
            <p:ph type="sldNum" sz="quarter" idx="12"/>
          </p:nvPr>
        </p:nvSpPr>
        <p:spPr/>
        <p:txBody>
          <a:bodyPr/>
          <a:lstStyle/>
          <a:p>
            <a:pPr>
              <a:defRPr/>
            </a:pPr>
            <a:endParaRPr lang="fr-CH" dirty="0"/>
          </a:p>
          <a:p>
            <a:pPr>
              <a:defRPr/>
            </a:pPr>
            <a:fld id="{8D9675EF-14CD-4ED8-B4FA-515528AC52E1}" type="slidenum">
              <a:rPr lang="fr-CH" smtClean="0"/>
              <a:pPr>
                <a:defRPr/>
              </a:pPr>
              <a:t>13</a:t>
            </a:fld>
            <a:endParaRPr lang="fr-CH" dirty="0"/>
          </a:p>
        </p:txBody>
      </p:sp>
      <p:sp>
        <p:nvSpPr>
          <p:cNvPr id="12" name="TextBox 11"/>
          <p:cNvSpPr txBox="1"/>
          <p:nvPr/>
        </p:nvSpPr>
        <p:spPr>
          <a:xfrm>
            <a:off x="316813" y="1916832"/>
            <a:ext cx="8813233" cy="1754326"/>
          </a:xfrm>
          <a:prstGeom prst="rect">
            <a:avLst/>
          </a:prstGeom>
          <a:noFill/>
        </p:spPr>
        <p:txBody>
          <a:bodyPr wrap="square" rtlCol="0">
            <a:spAutoFit/>
          </a:bodyPr>
          <a:lstStyle/>
          <a:p>
            <a:pPr marL="342900" indent="-342900">
              <a:lnSpc>
                <a:spcPct val="150000"/>
              </a:lnSpc>
              <a:buFont typeface="+mj-lt"/>
              <a:buAutoNum type="arabicPeriod"/>
            </a:pPr>
            <a:r>
              <a:rPr lang="fr-FR" sz="2400" dirty="0">
                <a:solidFill>
                  <a:schemeClr val="bg2">
                    <a:lumMod val="20000"/>
                    <a:lumOff val="80000"/>
                  </a:schemeClr>
                </a:solidFill>
                <a:latin typeface="+mj-lt"/>
              </a:rPr>
              <a:t>Les résultats de l’enquête dur la consommation de l’eau du robinet</a:t>
            </a:r>
          </a:p>
          <a:p>
            <a:pPr marL="342900" indent="-342900">
              <a:lnSpc>
                <a:spcPct val="150000"/>
              </a:lnSpc>
              <a:buFont typeface="+mj-lt"/>
              <a:buAutoNum type="arabicPeriod"/>
            </a:pPr>
            <a:r>
              <a:rPr lang="fr-FR" sz="2400" dirty="0">
                <a:solidFill>
                  <a:schemeClr val="bg2"/>
                </a:solidFill>
                <a:latin typeface="+mj-lt"/>
              </a:rPr>
              <a:t>Les infrastructures d’eau : un patrimoine majeur</a:t>
            </a:r>
          </a:p>
          <a:p>
            <a:pPr marL="342900" indent="-342900">
              <a:lnSpc>
                <a:spcPct val="150000"/>
              </a:lnSpc>
              <a:buFont typeface="+mj-lt"/>
              <a:buAutoNum type="arabicPeriod"/>
            </a:pPr>
            <a:r>
              <a:rPr lang="fr-FR" sz="2400" dirty="0">
                <a:solidFill>
                  <a:schemeClr val="bg2">
                    <a:lumMod val="20000"/>
                    <a:lumOff val="80000"/>
                  </a:schemeClr>
                </a:solidFill>
                <a:latin typeface="+mj-lt"/>
              </a:rPr>
              <a:t>La qualité de l’eau au Luxembourg</a:t>
            </a:r>
          </a:p>
        </p:txBody>
      </p:sp>
      <p:sp>
        <p:nvSpPr>
          <p:cNvPr id="13" name="TextBox 12"/>
          <p:cNvSpPr txBox="1"/>
          <p:nvPr/>
        </p:nvSpPr>
        <p:spPr>
          <a:xfrm>
            <a:off x="316813" y="1238719"/>
            <a:ext cx="8208144" cy="461665"/>
          </a:xfrm>
          <a:prstGeom prst="rect">
            <a:avLst/>
          </a:prstGeom>
          <a:noFill/>
        </p:spPr>
        <p:txBody>
          <a:bodyPr wrap="square" rtlCol="0">
            <a:spAutoFit/>
          </a:bodyPr>
          <a:lstStyle/>
          <a:p>
            <a:r>
              <a:rPr lang="fr-FR" sz="2400" b="1" u="sng" dirty="0">
                <a:solidFill>
                  <a:schemeClr val="bg2"/>
                </a:solidFill>
                <a:latin typeface="+mj-lt"/>
              </a:rPr>
              <a:t>Programme</a:t>
            </a:r>
          </a:p>
        </p:txBody>
      </p:sp>
      <p:pic>
        <p:nvPicPr>
          <p:cNvPr id="7" name="Bild 12" descr="logo_aluseau_rvb"/>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50266" y="5634673"/>
            <a:ext cx="2346325" cy="602615"/>
          </a:xfrm>
          <a:prstGeom prst="rect">
            <a:avLst/>
          </a:prstGeom>
          <a:noFill/>
          <a:ln>
            <a:noFill/>
          </a:ln>
        </p:spPr>
      </p:pic>
      <p:sp>
        <p:nvSpPr>
          <p:cNvPr id="8" name="Subtitle 2"/>
          <p:cNvSpPr txBox="1">
            <a:spLocks/>
          </p:cNvSpPr>
          <p:nvPr/>
        </p:nvSpPr>
        <p:spPr bwMode="auto">
          <a:xfrm>
            <a:off x="1835696" y="3750544"/>
            <a:ext cx="5508104" cy="18722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1"/>
              </a:buClr>
              <a:buSzPct val="80000"/>
              <a:buFont typeface="Wingdings" pitchFamily="2" charset="2"/>
              <a:buChar char="Ø"/>
              <a:defRPr sz="3200">
                <a:solidFill>
                  <a:schemeClr val="tx2"/>
                </a:solidFill>
                <a:latin typeface="+mn-lt"/>
                <a:ea typeface="+mn-ea"/>
                <a:cs typeface="+mn-cs"/>
              </a:defRPr>
            </a:lvl1pPr>
            <a:lvl2pPr marL="742950" indent="-285750" algn="l" rtl="0" eaLnBrk="0" fontAlgn="base" hangingPunct="0">
              <a:spcBef>
                <a:spcPct val="20000"/>
              </a:spcBef>
              <a:spcAft>
                <a:spcPct val="0"/>
              </a:spcAft>
              <a:buClr>
                <a:schemeClr val="tx1"/>
              </a:buClr>
              <a:buSzPct val="100000"/>
              <a:buFont typeface="Arial" pitchFamily="34" charset="0"/>
              <a:buChar char="•"/>
              <a:defRPr sz="2800">
                <a:solidFill>
                  <a:schemeClr val="tx2"/>
                </a:solidFill>
                <a:latin typeface="+mn-lt"/>
              </a:defRPr>
            </a:lvl2pPr>
            <a:lvl3pPr marL="1143000" indent="-228600" algn="l" rtl="0" eaLnBrk="0" fontAlgn="base" hangingPunct="0">
              <a:spcBef>
                <a:spcPct val="20000"/>
              </a:spcBef>
              <a:spcAft>
                <a:spcPct val="0"/>
              </a:spcAft>
              <a:buClr>
                <a:schemeClr val="tx1"/>
              </a:buClr>
              <a:buFont typeface="Calibri" pitchFamily="34" charset="0"/>
              <a:buChar char="‒"/>
              <a:defRPr sz="2400">
                <a:solidFill>
                  <a:schemeClr val="tx2"/>
                </a:solidFill>
                <a:latin typeface="+mn-lt"/>
              </a:defRPr>
            </a:lvl3pPr>
            <a:lvl4pPr marL="1600200" indent="-228600" algn="l" rtl="0" eaLnBrk="0" fontAlgn="base" hangingPunct="0">
              <a:spcBef>
                <a:spcPct val="20000"/>
              </a:spcBef>
              <a:spcAft>
                <a:spcPct val="0"/>
              </a:spcAft>
              <a:buClr>
                <a:schemeClr val="tx1"/>
              </a:buClr>
              <a:buFont typeface="Calibri" pitchFamily="34" charset="0"/>
              <a:buChar char="»"/>
              <a:defRPr sz="2000">
                <a:solidFill>
                  <a:schemeClr val="tx2"/>
                </a:solidFill>
                <a:latin typeface="+mn-lt"/>
              </a:defRPr>
            </a:lvl4pPr>
            <a:lvl5pPr marL="2057400" indent="-228600" algn="l" rtl="0" eaLnBrk="0" fontAlgn="base" hangingPunct="0">
              <a:spcBef>
                <a:spcPct val="20000"/>
              </a:spcBef>
              <a:spcAft>
                <a:spcPct val="0"/>
              </a:spcAft>
              <a:buClr>
                <a:schemeClr val="tx1"/>
              </a:buClr>
              <a:buFont typeface="Wingdings" pitchFamily="2" charset="2"/>
              <a:buChar char="§"/>
              <a:defRPr sz="2000">
                <a:solidFill>
                  <a:schemeClr val="tx2"/>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ctr"/>
            <a:endParaRPr lang="fr-FR" b="1" kern="0" dirty="0">
              <a:solidFill>
                <a:schemeClr val="bg2"/>
              </a:solidFill>
            </a:endParaRPr>
          </a:p>
          <a:p>
            <a:pPr marL="0" indent="0" algn="ctr">
              <a:buClr>
                <a:schemeClr val="bg2"/>
              </a:buClr>
              <a:buNone/>
            </a:pPr>
            <a:r>
              <a:rPr lang="fr-FR" b="1" kern="0" dirty="0"/>
              <a:t>Georges Kraus</a:t>
            </a:r>
          </a:p>
          <a:p>
            <a:pPr marL="0" indent="0" algn="ctr">
              <a:buClr>
                <a:schemeClr val="bg2"/>
              </a:buClr>
              <a:buNone/>
            </a:pPr>
            <a:r>
              <a:rPr lang="fr-FR" sz="1800" kern="0" dirty="0"/>
              <a:t>Président de l’</a:t>
            </a:r>
            <a:r>
              <a:rPr lang="fr-FR" sz="1800" kern="0" dirty="0" err="1"/>
              <a:t>Aluseau</a:t>
            </a:r>
            <a:r>
              <a:rPr lang="fr-FR" sz="1800" kern="0" dirty="0"/>
              <a:t> ASBL</a:t>
            </a:r>
          </a:p>
          <a:p>
            <a:pPr algn="ctr">
              <a:buClr>
                <a:schemeClr val="bg2"/>
              </a:buClr>
            </a:pPr>
            <a:endParaRPr lang="fr-FR" b="1" kern="0" dirty="0"/>
          </a:p>
        </p:txBody>
      </p:sp>
    </p:spTree>
    <p:extLst>
      <p:ext uri="{BB962C8B-B14F-4D97-AF65-F5344CB8AC3E}">
        <p14:creationId xmlns:p14="http://schemas.microsoft.com/office/powerpoint/2010/main" val="36921587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1800" dirty="0"/>
              <a:t>Les infrastructures d’eau : un patrimoine majeur</a:t>
            </a:r>
          </a:p>
        </p:txBody>
      </p:sp>
      <p:sp>
        <p:nvSpPr>
          <p:cNvPr id="5" name="Slide Number Placeholder 4"/>
          <p:cNvSpPr>
            <a:spLocks noGrp="1"/>
          </p:cNvSpPr>
          <p:nvPr>
            <p:ph type="sldNum" sz="quarter" idx="12"/>
          </p:nvPr>
        </p:nvSpPr>
        <p:spPr/>
        <p:txBody>
          <a:bodyPr/>
          <a:lstStyle/>
          <a:p>
            <a:pPr>
              <a:defRPr/>
            </a:pPr>
            <a:endParaRPr lang="fr-CH" dirty="0"/>
          </a:p>
          <a:p>
            <a:pPr>
              <a:defRPr/>
            </a:pPr>
            <a:fld id="{8D9675EF-14CD-4ED8-B4FA-515528AC52E1}" type="slidenum">
              <a:rPr lang="fr-CH" smtClean="0"/>
              <a:pPr>
                <a:defRPr/>
              </a:pPr>
              <a:t>14</a:t>
            </a:fld>
            <a:endParaRPr lang="fr-CH" dirty="0"/>
          </a:p>
        </p:txBody>
      </p:sp>
      <p:sp>
        <p:nvSpPr>
          <p:cNvPr id="13" name="TextBox 12"/>
          <p:cNvSpPr txBox="1"/>
          <p:nvPr/>
        </p:nvSpPr>
        <p:spPr>
          <a:xfrm>
            <a:off x="647564" y="1412776"/>
            <a:ext cx="7848872" cy="830997"/>
          </a:xfrm>
          <a:prstGeom prst="rect">
            <a:avLst/>
          </a:prstGeom>
          <a:noFill/>
        </p:spPr>
        <p:txBody>
          <a:bodyPr wrap="square" rtlCol="0">
            <a:spAutoFit/>
          </a:bodyPr>
          <a:lstStyle/>
          <a:p>
            <a:pPr algn="ctr">
              <a:lnSpc>
                <a:spcPct val="150000"/>
              </a:lnSpc>
            </a:pPr>
            <a:r>
              <a:rPr lang="fr-FR" sz="1600" b="1" dirty="0">
                <a:solidFill>
                  <a:schemeClr val="bg2"/>
                </a:solidFill>
                <a:latin typeface="+mj-lt"/>
              </a:rPr>
              <a:t>« L’objectif de l’</a:t>
            </a:r>
            <a:r>
              <a:rPr lang="fr-FR" sz="1600" b="1" dirty="0" err="1">
                <a:solidFill>
                  <a:schemeClr val="bg2"/>
                </a:solidFill>
                <a:latin typeface="+mj-lt"/>
              </a:rPr>
              <a:t>Aluseau</a:t>
            </a:r>
            <a:r>
              <a:rPr lang="fr-FR" sz="1600" b="1" dirty="0">
                <a:solidFill>
                  <a:schemeClr val="bg2"/>
                </a:solidFill>
                <a:latin typeface="+mj-lt"/>
              </a:rPr>
              <a:t> ASBL est de renforcer la confiance des consommateurs, d’informer sur la qualité et la valeur de l’eau et de renverser les habitudes de consommation. »</a:t>
            </a:r>
          </a:p>
        </p:txBody>
      </p:sp>
      <p:sp>
        <p:nvSpPr>
          <p:cNvPr id="11" name="TextBox 10"/>
          <p:cNvSpPr txBox="1"/>
          <p:nvPr/>
        </p:nvSpPr>
        <p:spPr>
          <a:xfrm>
            <a:off x="323528" y="2564904"/>
            <a:ext cx="8496944" cy="3046988"/>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fr-FR" sz="1600" dirty="0">
                <a:solidFill>
                  <a:schemeClr val="bg2"/>
                </a:solidFill>
                <a:latin typeface="+mj-lt"/>
              </a:rPr>
              <a:t>Campagne en 2006/2007 : </a:t>
            </a:r>
          </a:p>
          <a:p>
            <a:pPr marL="742950" lvl="1" indent="-285750">
              <a:lnSpc>
                <a:spcPct val="150000"/>
              </a:lnSpc>
              <a:buFont typeface="Arial" panose="020B0604020202020204" pitchFamily="34" charset="0"/>
              <a:buChar char="•"/>
            </a:pPr>
            <a:r>
              <a:rPr lang="fr-FR" sz="1600" dirty="0">
                <a:solidFill>
                  <a:schemeClr val="bg2"/>
                </a:solidFill>
                <a:latin typeface="+mj-lt"/>
              </a:rPr>
              <a:t>Analyse approfondie de la perception et de l’image de l’eau de robinet (qualité, goût, degré de confiance, habitudes de consommation, etc.)</a:t>
            </a:r>
          </a:p>
          <a:p>
            <a:pPr marL="285750" indent="-285750">
              <a:lnSpc>
                <a:spcPct val="150000"/>
              </a:lnSpc>
              <a:buFont typeface="Arial" panose="020B0604020202020204" pitchFamily="34" charset="0"/>
              <a:buChar char="•"/>
            </a:pPr>
            <a:endParaRPr lang="fr-FR" sz="1600" dirty="0">
              <a:solidFill>
                <a:schemeClr val="bg2"/>
              </a:solidFill>
              <a:latin typeface="+mj-lt"/>
            </a:endParaRPr>
          </a:p>
          <a:p>
            <a:pPr marL="285750" indent="-285750">
              <a:lnSpc>
                <a:spcPct val="150000"/>
              </a:lnSpc>
              <a:buFont typeface="Arial" panose="020B0604020202020204" pitchFamily="34" charset="0"/>
              <a:buChar char="•"/>
            </a:pPr>
            <a:r>
              <a:rPr lang="fr-FR" sz="1600" dirty="0">
                <a:solidFill>
                  <a:schemeClr val="bg2"/>
                </a:solidFill>
                <a:latin typeface="+mj-lt"/>
              </a:rPr>
              <a:t>Campagne en 2009 :</a:t>
            </a:r>
          </a:p>
          <a:p>
            <a:pPr marL="742950" lvl="1" indent="-285750">
              <a:lnSpc>
                <a:spcPct val="150000"/>
              </a:lnSpc>
              <a:buFont typeface="Arial" panose="020B0604020202020204" pitchFamily="34" charset="0"/>
              <a:buChar char="•"/>
            </a:pPr>
            <a:r>
              <a:rPr lang="fr-FR" sz="1600" dirty="0">
                <a:solidFill>
                  <a:schemeClr val="bg2"/>
                </a:solidFill>
                <a:latin typeface="+mj-lt"/>
              </a:rPr>
              <a:t>Renverser les habitudes de consommation, sensibiliser sur la valeur de l’eau (ressource rare et précieuse), informer sur le coût justifié par sa qualité</a:t>
            </a:r>
          </a:p>
          <a:p>
            <a:pPr>
              <a:lnSpc>
                <a:spcPct val="150000"/>
              </a:lnSpc>
            </a:pPr>
            <a:endParaRPr lang="fr-FR" sz="1600" dirty="0">
              <a:solidFill>
                <a:schemeClr val="bg2"/>
              </a:solidFill>
              <a:latin typeface="+mj-lt"/>
            </a:endParaRPr>
          </a:p>
        </p:txBody>
      </p:sp>
      <p:pic>
        <p:nvPicPr>
          <p:cNvPr id="16" name="Bild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3848" y="5362534"/>
            <a:ext cx="3010695" cy="1189237"/>
          </a:xfrm>
          <a:prstGeom prst="rect">
            <a:avLst/>
          </a:prstGeom>
        </p:spPr>
      </p:pic>
    </p:spTree>
    <p:extLst>
      <p:ext uri="{BB962C8B-B14F-4D97-AF65-F5344CB8AC3E}">
        <p14:creationId xmlns:p14="http://schemas.microsoft.com/office/powerpoint/2010/main" val="42123047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1800" dirty="0"/>
              <a:t>Les infrastructures d’eau : un patrimoine majeur</a:t>
            </a:r>
          </a:p>
        </p:txBody>
      </p:sp>
      <p:sp>
        <p:nvSpPr>
          <p:cNvPr id="5" name="Slide Number Placeholder 4"/>
          <p:cNvSpPr>
            <a:spLocks noGrp="1"/>
          </p:cNvSpPr>
          <p:nvPr>
            <p:ph type="sldNum" sz="quarter" idx="12"/>
          </p:nvPr>
        </p:nvSpPr>
        <p:spPr/>
        <p:txBody>
          <a:bodyPr/>
          <a:lstStyle/>
          <a:p>
            <a:pPr>
              <a:defRPr/>
            </a:pPr>
            <a:endParaRPr lang="fr-CH" dirty="0"/>
          </a:p>
          <a:p>
            <a:pPr>
              <a:defRPr/>
            </a:pPr>
            <a:fld id="{8D9675EF-14CD-4ED8-B4FA-515528AC52E1}" type="slidenum">
              <a:rPr lang="fr-CH" smtClean="0"/>
              <a:pPr>
                <a:defRPr/>
              </a:pPr>
              <a:t>15</a:t>
            </a:fld>
            <a:endParaRPr lang="fr-CH" dirty="0"/>
          </a:p>
        </p:txBody>
      </p:sp>
      <p:pic>
        <p:nvPicPr>
          <p:cNvPr id="6" name="Picture 3" descr="Resea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2872" y="2348880"/>
            <a:ext cx="3081118" cy="440636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4"/>
          <p:cNvSpPr>
            <a:spLocks noChangeArrowheads="1"/>
          </p:cNvSpPr>
          <p:nvPr/>
        </p:nvSpPr>
        <p:spPr bwMode="auto">
          <a:xfrm>
            <a:off x="2627784" y="2924944"/>
            <a:ext cx="733307" cy="762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ctr">
              <a:spcBef>
                <a:spcPct val="20000"/>
              </a:spcBef>
              <a:defRPr sz="3200">
                <a:solidFill>
                  <a:schemeClr val="tx1"/>
                </a:solidFill>
                <a:latin typeface="Arial" charset="0"/>
              </a:defRPr>
            </a:lvl1pPr>
            <a:lvl2pPr marL="742950" indent="-285750" algn="ctr">
              <a:spcBef>
                <a:spcPct val="20000"/>
              </a:spcBef>
              <a:defRPr sz="2800">
                <a:solidFill>
                  <a:schemeClr val="tx1"/>
                </a:solidFill>
                <a:latin typeface="Arial" charset="0"/>
              </a:defRPr>
            </a:lvl2pPr>
            <a:lvl3pPr marL="1085850" indent="-228600" algn="ctr">
              <a:spcBef>
                <a:spcPct val="20000"/>
              </a:spcBef>
              <a:defRPr sz="2400">
                <a:solidFill>
                  <a:schemeClr val="tx1"/>
                </a:solidFill>
                <a:latin typeface="Arial" charset="0"/>
              </a:defRPr>
            </a:lvl3pPr>
            <a:lvl4pPr marL="1428750" indent="-228600" algn="ctr">
              <a:spcBef>
                <a:spcPct val="20000"/>
              </a:spcBef>
              <a:defRPr sz="2000">
                <a:solidFill>
                  <a:schemeClr val="tx1"/>
                </a:solidFill>
                <a:latin typeface="Arial" charset="0"/>
              </a:defRPr>
            </a:lvl4pPr>
            <a:lvl5pPr marL="1771650" indent="-228600" algn="ctr">
              <a:spcBef>
                <a:spcPct val="20000"/>
              </a:spcBef>
              <a:defRPr sz="2000">
                <a:solidFill>
                  <a:schemeClr val="tx1"/>
                </a:solidFill>
                <a:latin typeface="Arial" charset="0"/>
              </a:defRPr>
            </a:lvl5pPr>
            <a:lvl6pPr marL="2228850" indent="-228600" algn="ctr" eaLnBrk="0" fontAlgn="base" hangingPunct="0">
              <a:spcBef>
                <a:spcPct val="20000"/>
              </a:spcBef>
              <a:spcAft>
                <a:spcPct val="0"/>
              </a:spcAft>
              <a:defRPr sz="2000">
                <a:solidFill>
                  <a:schemeClr val="tx1"/>
                </a:solidFill>
                <a:latin typeface="Arial" charset="0"/>
              </a:defRPr>
            </a:lvl6pPr>
            <a:lvl7pPr marL="2686050" indent="-228600" algn="ctr" eaLnBrk="0" fontAlgn="base" hangingPunct="0">
              <a:spcBef>
                <a:spcPct val="20000"/>
              </a:spcBef>
              <a:spcAft>
                <a:spcPct val="0"/>
              </a:spcAft>
              <a:defRPr sz="2000">
                <a:solidFill>
                  <a:schemeClr val="tx1"/>
                </a:solidFill>
                <a:latin typeface="Arial" charset="0"/>
              </a:defRPr>
            </a:lvl7pPr>
            <a:lvl8pPr marL="3143250" indent="-228600" algn="ctr" eaLnBrk="0" fontAlgn="base" hangingPunct="0">
              <a:spcBef>
                <a:spcPct val="20000"/>
              </a:spcBef>
              <a:spcAft>
                <a:spcPct val="0"/>
              </a:spcAft>
              <a:defRPr sz="2000">
                <a:solidFill>
                  <a:schemeClr val="tx1"/>
                </a:solidFill>
                <a:latin typeface="Arial" charset="0"/>
              </a:defRPr>
            </a:lvl8pPr>
            <a:lvl9pPr marL="3600450" indent="-228600" algn="ctr" eaLnBrk="0" fontAlgn="base" hangingPunct="0">
              <a:spcBef>
                <a:spcPct val="20000"/>
              </a:spcBef>
              <a:spcAft>
                <a:spcPct val="0"/>
              </a:spcAft>
              <a:defRPr sz="2000">
                <a:solidFill>
                  <a:schemeClr val="tx1"/>
                </a:solidFill>
                <a:latin typeface="Arial" charset="0"/>
              </a:defRPr>
            </a:lvl9pPr>
          </a:lstStyle>
          <a:p>
            <a:pPr algn="l">
              <a:lnSpc>
                <a:spcPct val="90000"/>
              </a:lnSpc>
            </a:pPr>
            <a:r>
              <a:rPr lang="fr-LU" altLang="fr-FR" sz="700" dirty="0">
                <a:solidFill>
                  <a:schemeClr val="accent4"/>
                </a:solidFill>
              </a:rPr>
              <a:t>DEA</a:t>
            </a:r>
          </a:p>
          <a:p>
            <a:pPr algn="l">
              <a:lnSpc>
                <a:spcPct val="90000"/>
              </a:lnSpc>
            </a:pPr>
            <a:r>
              <a:rPr lang="fr-LU" altLang="fr-FR" sz="700" dirty="0">
                <a:solidFill>
                  <a:schemeClr val="accent4"/>
                </a:solidFill>
              </a:rPr>
              <a:t>SEBES</a:t>
            </a:r>
          </a:p>
          <a:p>
            <a:pPr algn="l">
              <a:lnSpc>
                <a:spcPct val="90000"/>
              </a:lnSpc>
            </a:pPr>
            <a:r>
              <a:rPr lang="fr-LU" altLang="fr-FR" sz="700" dirty="0">
                <a:solidFill>
                  <a:schemeClr val="accent4"/>
                </a:solidFill>
              </a:rPr>
              <a:t>SES</a:t>
            </a:r>
          </a:p>
          <a:p>
            <a:pPr algn="l">
              <a:lnSpc>
                <a:spcPct val="90000"/>
              </a:lnSpc>
            </a:pPr>
            <a:r>
              <a:rPr lang="fr-LU" altLang="fr-FR" sz="700" dirty="0">
                <a:solidFill>
                  <a:schemeClr val="accent4"/>
                </a:solidFill>
              </a:rPr>
              <a:t>Autres</a:t>
            </a:r>
          </a:p>
          <a:p>
            <a:pPr algn="l">
              <a:lnSpc>
                <a:spcPct val="90000"/>
              </a:lnSpc>
            </a:pPr>
            <a:r>
              <a:rPr lang="fr-LU" altLang="fr-FR" sz="700" dirty="0">
                <a:solidFill>
                  <a:schemeClr val="accent4"/>
                </a:solidFill>
              </a:rPr>
              <a:t>SIDERE</a:t>
            </a:r>
          </a:p>
          <a:p>
            <a:pPr algn="l">
              <a:lnSpc>
                <a:spcPct val="90000"/>
              </a:lnSpc>
            </a:pPr>
            <a:r>
              <a:rPr lang="fr-LU" altLang="fr-FR" sz="700" dirty="0">
                <a:solidFill>
                  <a:schemeClr val="accent4"/>
                </a:solidFill>
              </a:rPr>
              <a:t>Autonomes</a:t>
            </a:r>
          </a:p>
          <a:p>
            <a:pPr>
              <a:lnSpc>
                <a:spcPct val="90000"/>
              </a:lnSpc>
            </a:pPr>
            <a:endParaRPr lang="en-GB" altLang="fr-FR" sz="700" dirty="0">
              <a:solidFill>
                <a:schemeClr val="accent4"/>
              </a:solidFill>
            </a:endParaRPr>
          </a:p>
        </p:txBody>
      </p:sp>
      <p:sp>
        <p:nvSpPr>
          <p:cNvPr id="10" name="TextBox 9"/>
          <p:cNvSpPr txBox="1"/>
          <p:nvPr/>
        </p:nvSpPr>
        <p:spPr>
          <a:xfrm>
            <a:off x="3707904" y="2377593"/>
            <a:ext cx="5040560" cy="4408899"/>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fr-FR" sz="1600" dirty="0">
                <a:solidFill>
                  <a:schemeClr val="bg2"/>
                </a:solidFill>
                <a:latin typeface="+mj-lt"/>
              </a:rPr>
              <a:t>La distribution d’eau potable est une responsabilité communale.</a:t>
            </a:r>
          </a:p>
          <a:p>
            <a:pPr marL="342900" indent="-342900">
              <a:lnSpc>
                <a:spcPct val="150000"/>
              </a:lnSpc>
              <a:buFont typeface="Arial" panose="020B0604020202020204" pitchFamily="34" charset="0"/>
              <a:buChar char="•"/>
            </a:pPr>
            <a:endParaRPr lang="fr-FR" sz="1600" dirty="0">
              <a:solidFill>
                <a:schemeClr val="bg2"/>
              </a:solidFill>
              <a:latin typeface="+mj-lt"/>
            </a:endParaRPr>
          </a:p>
          <a:p>
            <a:pPr marL="342900" indent="-342900">
              <a:lnSpc>
                <a:spcPct val="150000"/>
              </a:lnSpc>
              <a:buFont typeface="Arial" panose="020B0604020202020204" pitchFamily="34" charset="0"/>
              <a:buChar char="•"/>
            </a:pPr>
            <a:r>
              <a:rPr lang="fr-FR" sz="1600" dirty="0">
                <a:solidFill>
                  <a:schemeClr val="bg2"/>
                </a:solidFill>
                <a:latin typeface="+mj-lt"/>
              </a:rPr>
              <a:t>La consommation moyenne journalière en eau potable est de 120.000 m</a:t>
            </a:r>
            <a:r>
              <a:rPr lang="fr-FR" sz="1600" baseline="30000" dirty="0">
                <a:solidFill>
                  <a:schemeClr val="bg2"/>
                </a:solidFill>
                <a:latin typeface="+mj-lt"/>
              </a:rPr>
              <a:t>3</a:t>
            </a:r>
            <a:r>
              <a:rPr lang="fr-FR" sz="1600" dirty="0">
                <a:solidFill>
                  <a:schemeClr val="bg2"/>
                </a:solidFill>
                <a:latin typeface="+mj-lt"/>
              </a:rPr>
              <a:t>/jour </a:t>
            </a:r>
            <a:r>
              <a:rPr lang="fr-FR" sz="1100" dirty="0">
                <a:solidFill>
                  <a:schemeClr val="bg2"/>
                </a:solidFill>
                <a:latin typeface="+mj-lt"/>
              </a:rPr>
              <a:t>(120.000.000 litres/jour) </a:t>
            </a:r>
            <a:r>
              <a:rPr lang="fr-FR" sz="1600" dirty="0">
                <a:solidFill>
                  <a:schemeClr val="bg2"/>
                </a:solidFill>
                <a:latin typeface="+mj-lt"/>
              </a:rPr>
              <a:t>et d’environ 130 litres/jour/personne (sans industrie).</a:t>
            </a:r>
          </a:p>
          <a:p>
            <a:pPr marL="342900" indent="-342900">
              <a:lnSpc>
                <a:spcPct val="150000"/>
              </a:lnSpc>
              <a:buFont typeface="Arial" panose="020B0604020202020204" pitchFamily="34" charset="0"/>
              <a:buChar char="•"/>
            </a:pPr>
            <a:endParaRPr lang="fr-FR" sz="1100" dirty="0">
              <a:solidFill>
                <a:schemeClr val="bg2"/>
              </a:solidFill>
              <a:latin typeface="+mj-lt"/>
            </a:endParaRPr>
          </a:p>
          <a:p>
            <a:pPr marL="342900" indent="-342900">
              <a:lnSpc>
                <a:spcPct val="150000"/>
              </a:lnSpc>
              <a:buFont typeface="Arial" panose="020B0604020202020204" pitchFamily="34" charset="0"/>
              <a:buChar char="•"/>
            </a:pPr>
            <a:r>
              <a:rPr lang="fr-FR" sz="1600" dirty="0">
                <a:solidFill>
                  <a:schemeClr val="bg2"/>
                </a:solidFill>
                <a:latin typeface="+mj-lt"/>
              </a:rPr>
              <a:t>Les fournisseurs d’eau garantissent une bonne qualité avec des contrôles stricts et à fréquence très élevée ainsi qu’une exploitation sûre et durable. </a:t>
            </a:r>
          </a:p>
          <a:p>
            <a:pPr marL="342900" indent="-342900">
              <a:lnSpc>
                <a:spcPct val="150000"/>
              </a:lnSpc>
              <a:buFont typeface="Arial" panose="020B0604020202020204" pitchFamily="34" charset="0"/>
              <a:buChar char="•"/>
            </a:pPr>
            <a:endParaRPr lang="fr-FR" sz="1600" dirty="0">
              <a:solidFill>
                <a:schemeClr val="bg2"/>
              </a:solidFill>
              <a:latin typeface="+mj-lt"/>
            </a:endParaRPr>
          </a:p>
          <a:p>
            <a:pPr>
              <a:lnSpc>
                <a:spcPct val="150000"/>
              </a:lnSpc>
            </a:pPr>
            <a:endParaRPr lang="fr-FR" sz="1600" dirty="0">
              <a:solidFill>
                <a:schemeClr val="bg2"/>
              </a:solidFill>
              <a:latin typeface="+mj-lt"/>
            </a:endParaRPr>
          </a:p>
        </p:txBody>
      </p:sp>
      <p:sp>
        <p:nvSpPr>
          <p:cNvPr id="8" name="TextBox 7"/>
          <p:cNvSpPr txBox="1"/>
          <p:nvPr/>
        </p:nvSpPr>
        <p:spPr>
          <a:xfrm>
            <a:off x="222872" y="1083642"/>
            <a:ext cx="6048672" cy="830997"/>
          </a:xfrm>
          <a:prstGeom prst="rect">
            <a:avLst/>
          </a:prstGeom>
          <a:noFill/>
        </p:spPr>
        <p:txBody>
          <a:bodyPr wrap="square" rtlCol="0">
            <a:spAutoFit/>
          </a:bodyPr>
          <a:lstStyle/>
          <a:p>
            <a:pPr algn="ctr">
              <a:lnSpc>
                <a:spcPct val="150000"/>
              </a:lnSpc>
            </a:pPr>
            <a:r>
              <a:rPr lang="fr-FR" sz="1600" b="1" dirty="0">
                <a:solidFill>
                  <a:schemeClr val="bg2"/>
                </a:solidFill>
                <a:latin typeface="+mj-lt"/>
              </a:rPr>
              <a:t>« Les communes et syndicats de communes continueront leurs effort et leurs investissement pour fournir une eau de bonne qualité. »</a:t>
            </a:r>
            <a:endParaRPr lang="fr-FR" sz="1600" dirty="0">
              <a:solidFill>
                <a:schemeClr val="bg2"/>
              </a:solidFill>
              <a:latin typeface="+mj-lt"/>
            </a:endParaRPr>
          </a:p>
        </p:txBody>
      </p:sp>
    </p:spTree>
    <p:extLst>
      <p:ext uri="{BB962C8B-B14F-4D97-AF65-F5344CB8AC3E}">
        <p14:creationId xmlns:p14="http://schemas.microsoft.com/office/powerpoint/2010/main" val="18339879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1800" dirty="0"/>
              <a:t>Les infrastructures d’eau : un patrimoine majeur</a:t>
            </a:r>
          </a:p>
        </p:txBody>
      </p:sp>
      <p:sp>
        <p:nvSpPr>
          <p:cNvPr id="5" name="Slide Number Placeholder 4"/>
          <p:cNvSpPr>
            <a:spLocks noGrp="1"/>
          </p:cNvSpPr>
          <p:nvPr>
            <p:ph type="sldNum" sz="quarter" idx="12"/>
          </p:nvPr>
        </p:nvSpPr>
        <p:spPr/>
        <p:txBody>
          <a:bodyPr/>
          <a:lstStyle/>
          <a:p>
            <a:pPr>
              <a:defRPr/>
            </a:pPr>
            <a:endParaRPr lang="fr-CH" dirty="0"/>
          </a:p>
          <a:p>
            <a:pPr>
              <a:defRPr/>
            </a:pPr>
            <a:fld id="{8D9675EF-14CD-4ED8-B4FA-515528AC52E1}" type="slidenum">
              <a:rPr lang="fr-CH" smtClean="0"/>
              <a:pPr>
                <a:defRPr/>
              </a:pPr>
              <a:t>16</a:t>
            </a:fld>
            <a:endParaRPr lang="fr-CH" dirty="0"/>
          </a:p>
        </p:txBody>
      </p:sp>
      <p:sp>
        <p:nvSpPr>
          <p:cNvPr id="3" name="Rectangle 2"/>
          <p:cNvSpPr/>
          <p:nvPr/>
        </p:nvSpPr>
        <p:spPr>
          <a:xfrm>
            <a:off x="348123" y="795020"/>
            <a:ext cx="5769190" cy="830997"/>
          </a:xfrm>
          <a:prstGeom prst="rect">
            <a:avLst/>
          </a:prstGeom>
        </p:spPr>
        <p:txBody>
          <a:bodyPr wrap="square">
            <a:spAutoFit/>
          </a:bodyPr>
          <a:lstStyle/>
          <a:p>
            <a:pPr algn="ctr">
              <a:lnSpc>
                <a:spcPct val="150000"/>
              </a:lnSpc>
            </a:pPr>
            <a:r>
              <a:rPr lang="fr-FR" sz="1600" b="1" dirty="0">
                <a:solidFill>
                  <a:schemeClr val="bg2"/>
                </a:solidFill>
                <a:latin typeface="+mj-lt"/>
              </a:rPr>
              <a:t>« Les infrastructures d’eau représentent une importante part du patrimoine des communes et syndicats de communes. »</a:t>
            </a:r>
          </a:p>
        </p:txBody>
      </p:sp>
      <p:pic>
        <p:nvPicPr>
          <p:cNvPr id="49" name="Picture 13" descr="~AUT00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167" y="2462324"/>
            <a:ext cx="1414463" cy="127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0" name="Group 14"/>
          <p:cNvGrpSpPr>
            <a:grpSpLocks/>
          </p:cNvGrpSpPr>
          <p:nvPr/>
        </p:nvGrpSpPr>
        <p:grpSpPr bwMode="auto">
          <a:xfrm>
            <a:off x="254213" y="4602211"/>
            <a:ext cx="1420812" cy="2146300"/>
            <a:chOff x="295" y="1026"/>
            <a:chExt cx="2551" cy="2996"/>
          </a:xfrm>
        </p:grpSpPr>
        <p:grpSp>
          <p:nvGrpSpPr>
            <p:cNvPr id="51" name="Group 15"/>
            <p:cNvGrpSpPr>
              <a:grpSpLocks/>
            </p:cNvGrpSpPr>
            <p:nvPr/>
          </p:nvGrpSpPr>
          <p:grpSpPr bwMode="auto">
            <a:xfrm>
              <a:off x="295" y="1026"/>
              <a:ext cx="2551" cy="2996"/>
              <a:chOff x="1490" y="797"/>
              <a:chExt cx="2288" cy="3377"/>
            </a:xfrm>
          </p:grpSpPr>
          <p:pic>
            <p:nvPicPr>
              <p:cNvPr id="53" name="Picture 16" descr="forage_aquarel_original_photoshop"/>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90" y="797"/>
                <a:ext cx="2288" cy="3377"/>
              </a:xfrm>
              <a:prstGeom prst="rect">
                <a:avLst/>
              </a:prstGeom>
              <a:noFill/>
              <a:extLst>
                <a:ext uri="{909E8E84-426E-40DD-AFC4-6F175D3DCCD1}">
                  <a14:hiddenFill xmlns:a14="http://schemas.microsoft.com/office/drawing/2010/main">
                    <a:solidFill>
                      <a:srgbClr val="FFFFFF"/>
                    </a:solidFill>
                  </a14:hiddenFill>
                </a:ext>
              </a:extLst>
            </p:spPr>
          </p:pic>
          <p:grpSp>
            <p:nvGrpSpPr>
              <p:cNvPr id="54" name="Group 17"/>
              <p:cNvGrpSpPr>
                <a:grpSpLocks/>
              </p:cNvGrpSpPr>
              <p:nvPr/>
            </p:nvGrpSpPr>
            <p:grpSpPr bwMode="auto">
              <a:xfrm>
                <a:off x="1827" y="2859"/>
                <a:ext cx="979" cy="400"/>
                <a:chOff x="1074" y="2910"/>
                <a:chExt cx="1060" cy="429"/>
              </a:xfrm>
            </p:grpSpPr>
            <p:pic>
              <p:nvPicPr>
                <p:cNvPr id="55" name="Picture 18"/>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67" y="3219"/>
                  <a:ext cx="458" cy="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 name="Picture 19"/>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4" y="3103"/>
                  <a:ext cx="623" cy="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 name="Picture 20"/>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76" y="3014"/>
                  <a:ext cx="458" cy="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 name="Picture 21"/>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46" y="2910"/>
                  <a:ext cx="423" cy="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
          <p:nvSpPr>
            <p:cNvPr id="52" name="Rectangle 22"/>
            <p:cNvSpPr>
              <a:spLocks noChangeArrowheads="1"/>
            </p:cNvSpPr>
            <p:nvPr/>
          </p:nvSpPr>
          <p:spPr bwMode="auto">
            <a:xfrm>
              <a:off x="378" y="2580"/>
              <a:ext cx="2358" cy="912"/>
            </a:xfrm>
            <a:prstGeom prst="rect">
              <a:avLst/>
            </a:prstGeom>
            <a:solidFill>
              <a:srgbClr val="3366FF">
                <a:alpha val="3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LU"/>
            </a:p>
          </p:txBody>
        </p:sp>
      </p:grpSp>
      <p:sp>
        <p:nvSpPr>
          <p:cNvPr id="59" name="Text Box 27"/>
          <p:cNvSpPr txBox="1">
            <a:spLocks noChangeArrowheads="1"/>
          </p:cNvSpPr>
          <p:nvPr/>
        </p:nvSpPr>
        <p:spPr bwMode="auto">
          <a:xfrm>
            <a:off x="348536" y="4056217"/>
            <a:ext cx="1271990" cy="584775"/>
          </a:xfrm>
          <a:prstGeom prst="rect">
            <a:avLst/>
          </a:prstGeom>
          <a:noFill/>
          <a:ln w="9525">
            <a:solidFill>
              <a:schemeClr val="accent4"/>
            </a:solidFill>
            <a:miter lim="800000"/>
            <a:headEnd/>
            <a:tailEnd/>
          </a:ln>
          <a:effectLst/>
        </p:spPr>
        <p:txBody>
          <a:bodyPr wrap="square">
            <a:spAutoFit/>
          </a:bodyPr>
          <a:lstStyle/>
          <a:p>
            <a:pPr algn="ctr" eaLnBrk="1" hangingPunct="1">
              <a:spcBef>
                <a:spcPts val="0"/>
              </a:spcBef>
            </a:pPr>
            <a:r>
              <a:rPr lang="fr-FR" altLang="fr-FR" sz="1600" dirty="0">
                <a:solidFill>
                  <a:schemeClr val="accent4"/>
                </a:solidFill>
                <a:latin typeface="Arial" charset="0"/>
              </a:rPr>
              <a:t>40 forages-</a:t>
            </a:r>
          </a:p>
          <a:p>
            <a:pPr algn="ctr" eaLnBrk="1" hangingPunct="1">
              <a:spcBef>
                <a:spcPts val="0"/>
              </a:spcBef>
            </a:pPr>
            <a:r>
              <a:rPr lang="fr-FR" altLang="fr-FR" sz="1600" dirty="0">
                <a:solidFill>
                  <a:schemeClr val="accent4"/>
                </a:solidFill>
                <a:latin typeface="Arial" charset="0"/>
              </a:rPr>
              <a:t>captages</a:t>
            </a:r>
          </a:p>
        </p:txBody>
      </p:sp>
      <p:sp>
        <p:nvSpPr>
          <p:cNvPr id="60" name="Text Box 28"/>
          <p:cNvSpPr txBox="1">
            <a:spLocks noChangeArrowheads="1"/>
          </p:cNvSpPr>
          <p:nvPr/>
        </p:nvSpPr>
        <p:spPr bwMode="auto">
          <a:xfrm>
            <a:off x="4818353" y="6440606"/>
            <a:ext cx="4242418" cy="338554"/>
          </a:xfrm>
          <a:prstGeom prst="rect">
            <a:avLst/>
          </a:prstGeom>
          <a:noFill/>
          <a:ln w="9525">
            <a:solidFill>
              <a:schemeClr val="accent4"/>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r>
              <a:rPr lang="fr-FR" altLang="fr-FR" sz="1600" dirty="0">
                <a:solidFill>
                  <a:schemeClr val="accent4"/>
                </a:solidFill>
                <a:latin typeface="Arial" charset="0"/>
              </a:rPr>
              <a:t>180.000 branchements particuliers</a:t>
            </a:r>
          </a:p>
        </p:txBody>
      </p:sp>
      <p:sp>
        <p:nvSpPr>
          <p:cNvPr id="61" name="Text Box 29"/>
          <p:cNvSpPr txBox="1">
            <a:spLocks noChangeArrowheads="1"/>
          </p:cNvSpPr>
          <p:nvPr/>
        </p:nvSpPr>
        <p:spPr bwMode="auto">
          <a:xfrm>
            <a:off x="2690794" y="2492313"/>
            <a:ext cx="1400076" cy="584775"/>
          </a:xfrm>
          <a:prstGeom prst="rect">
            <a:avLst/>
          </a:prstGeom>
          <a:noFill/>
          <a:ln w="9525">
            <a:solidFill>
              <a:schemeClr val="accent4"/>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spcBef>
                <a:spcPts val="0"/>
              </a:spcBef>
            </a:pPr>
            <a:r>
              <a:rPr lang="fr-FR" altLang="fr-FR" sz="1600" dirty="0">
                <a:solidFill>
                  <a:schemeClr val="accent4"/>
                </a:solidFill>
                <a:latin typeface="Arial" charset="0"/>
              </a:rPr>
              <a:t>100 stations</a:t>
            </a:r>
          </a:p>
          <a:p>
            <a:pPr algn="ctr" eaLnBrk="1" hangingPunct="1">
              <a:spcBef>
                <a:spcPts val="0"/>
              </a:spcBef>
            </a:pPr>
            <a:r>
              <a:rPr lang="fr-FR" altLang="fr-FR" sz="1600" dirty="0">
                <a:solidFill>
                  <a:schemeClr val="accent4"/>
                </a:solidFill>
                <a:latin typeface="Arial" charset="0"/>
              </a:rPr>
              <a:t>de pompage</a:t>
            </a:r>
          </a:p>
        </p:txBody>
      </p:sp>
      <p:sp>
        <p:nvSpPr>
          <p:cNvPr id="62" name="Text Box 30"/>
          <p:cNvSpPr txBox="1">
            <a:spLocks noChangeArrowheads="1"/>
          </p:cNvSpPr>
          <p:nvPr/>
        </p:nvSpPr>
        <p:spPr bwMode="auto">
          <a:xfrm>
            <a:off x="216335" y="1851178"/>
            <a:ext cx="1496568" cy="584775"/>
          </a:xfrm>
          <a:prstGeom prst="rect">
            <a:avLst/>
          </a:prstGeom>
          <a:noFill/>
          <a:ln w="9525">
            <a:solidFill>
              <a:schemeClr val="accent4"/>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spcBef>
                <a:spcPts val="0"/>
              </a:spcBef>
            </a:pPr>
            <a:r>
              <a:rPr lang="fr-FR" altLang="fr-FR" sz="1600" dirty="0">
                <a:solidFill>
                  <a:schemeClr val="accent4"/>
                </a:solidFill>
                <a:latin typeface="Arial" charset="0"/>
              </a:rPr>
              <a:t>270 captages</a:t>
            </a:r>
          </a:p>
          <a:p>
            <a:pPr algn="ctr" eaLnBrk="1" hangingPunct="1">
              <a:spcBef>
                <a:spcPts val="0"/>
              </a:spcBef>
            </a:pPr>
            <a:r>
              <a:rPr lang="fr-FR" altLang="fr-FR" sz="1600" dirty="0">
                <a:solidFill>
                  <a:schemeClr val="accent4"/>
                </a:solidFill>
                <a:latin typeface="Arial" charset="0"/>
              </a:rPr>
              <a:t>de sources</a:t>
            </a:r>
          </a:p>
        </p:txBody>
      </p:sp>
      <p:grpSp>
        <p:nvGrpSpPr>
          <p:cNvPr id="67" name="Group 36"/>
          <p:cNvGrpSpPr>
            <a:grpSpLocks/>
          </p:cNvGrpSpPr>
          <p:nvPr/>
        </p:nvGrpSpPr>
        <p:grpSpPr bwMode="auto">
          <a:xfrm>
            <a:off x="4818352" y="5889158"/>
            <a:ext cx="1009650" cy="504825"/>
            <a:chOff x="3424" y="2115"/>
            <a:chExt cx="636" cy="318"/>
          </a:xfrm>
        </p:grpSpPr>
        <p:grpSp>
          <p:nvGrpSpPr>
            <p:cNvPr id="68" name="Group 37"/>
            <p:cNvGrpSpPr>
              <a:grpSpLocks/>
            </p:cNvGrpSpPr>
            <p:nvPr/>
          </p:nvGrpSpPr>
          <p:grpSpPr bwMode="auto">
            <a:xfrm>
              <a:off x="3424" y="2115"/>
              <a:ext cx="182" cy="318"/>
              <a:chOff x="1565" y="2160"/>
              <a:chExt cx="182" cy="318"/>
            </a:xfrm>
          </p:grpSpPr>
          <p:sp>
            <p:nvSpPr>
              <p:cNvPr id="75" name="Rectangle 38"/>
              <p:cNvSpPr>
                <a:spLocks noChangeArrowheads="1"/>
              </p:cNvSpPr>
              <p:nvPr/>
            </p:nvSpPr>
            <p:spPr bwMode="auto">
              <a:xfrm>
                <a:off x="1565" y="2296"/>
                <a:ext cx="181" cy="182"/>
              </a:xfrm>
              <a:prstGeom prst="rect">
                <a:avLst/>
              </a:prstGeom>
              <a:solidFill>
                <a:srgbClr val="FFCC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LU"/>
              </a:p>
            </p:txBody>
          </p:sp>
          <p:sp>
            <p:nvSpPr>
              <p:cNvPr id="76" name="AutoShape 39"/>
              <p:cNvSpPr>
                <a:spLocks noChangeArrowheads="1"/>
              </p:cNvSpPr>
              <p:nvPr/>
            </p:nvSpPr>
            <p:spPr bwMode="auto">
              <a:xfrm>
                <a:off x="1565" y="2160"/>
                <a:ext cx="182" cy="136"/>
              </a:xfrm>
              <a:prstGeom prst="triangle">
                <a:avLst>
                  <a:gd name="adj" fmla="val 50000"/>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LU"/>
              </a:p>
            </p:txBody>
          </p:sp>
        </p:grpSp>
        <p:grpSp>
          <p:nvGrpSpPr>
            <p:cNvPr id="69" name="Group 40"/>
            <p:cNvGrpSpPr>
              <a:grpSpLocks/>
            </p:cNvGrpSpPr>
            <p:nvPr/>
          </p:nvGrpSpPr>
          <p:grpSpPr bwMode="auto">
            <a:xfrm>
              <a:off x="3651" y="2115"/>
              <a:ext cx="182" cy="318"/>
              <a:chOff x="1565" y="2160"/>
              <a:chExt cx="182" cy="318"/>
            </a:xfrm>
          </p:grpSpPr>
          <p:sp>
            <p:nvSpPr>
              <p:cNvPr id="73" name="Rectangle 41"/>
              <p:cNvSpPr>
                <a:spLocks noChangeArrowheads="1"/>
              </p:cNvSpPr>
              <p:nvPr/>
            </p:nvSpPr>
            <p:spPr bwMode="auto">
              <a:xfrm>
                <a:off x="1565" y="2296"/>
                <a:ext cx="181" cy="182"/>
              </a:xfrm>
              <a:prstGeom prst="rect">
                <a:avLst/>
              </a:prstGeom>
              <a:solidFill>
                <a:srgbClr val="FFCC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LU"/>
              </a:p>
            </p:txBody>
          </p:sp>
          <p:sp>
            <p:nvSpPr>
              <p:cNvPr id="74" name="AutoShape 42"/>
              <p:cNvSpPr>
                <a:spLocks noChangeArrowheads="1"/>
              </p:cNvSpPr>
              <p:nvPr/>
            </p:nvSpPr>
            <p:spPr bwMode="auto">
              <a:xfrm>
                <a:off x="1565" y="2160"/>
                <a:ext cx="182" cy="136"/>
              </a:xfrm>
              <a:prstGeom prst="triangle">
                <a:avLst>
                  <a:gd name="adj" fmla="val 50000"/>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LU"/>
              </a:p>
            </p:txBody>
          </p:sp>
        </p:grpSp>
        <p:grpSp>
          <p:nvGrpSpPr>
            <p:cNvPr id="70" name="Group 43"/>
            <p:cNvGrpSpPr>
              <a:grpSpLocks/>
            </p:cNvGrpSpPr>
            <p:nvPr/>
          </p:nvGrpSpPr>
          <p:grpSpPr bwMode="auto">
            <a:xfrm>
              <a:off x="3878" y="2115"/>
              <a:ext cx="182" cy="318"/>
              <a:chOff x="1565" y="2160"/>
              <a:chExt cx="182" cy="318"/>
            </a:xfrm>
          </p:grpSpPr>
          <p:sp>
            <p:nvSpPr>
              <p:cNvPr id="71" name="Rectangle 44"/>
              <p:cNvSpPr>
                <a:spLocks noChangeArrowheads="1"/>
              </p:cNvSpPr>
              <p:nvPr/>
            </p:nvSpPr>
            <p:spPr bwMode="auto">
              <a:xfrm>
                <a:off x="1565" y="2296"/>
                <a:ext cx="181" cy="182"/>
              </a:xfrm>
              <a:prstGeom prst="rect">
                <a:avLst/>
              </a:prstGeom>
              <a:solidFill>
                <a:srgbClr val="FFCC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LU"/>
              </a:p>
            </p:txBody>
          </p:sp>
          <p:sp>
            <p:nvSpPr>
              <p:cNvPr id="72" name="AutoShape 45"/>
              <p:cNvSpPr>
                <a:spLocks noChangeArrowheads="1"/>
              </p:cNvSpPr>
              <p:nvPr/>
            </p:nvSpPr>
            <p:spPr bwMode="auto">
              <a:xfrm>
                <a:off x="1565" y="2160"/>
                <a:ext cx="182" cy="136"/>
              </a:xfrm>
              <a:prstGeom prst="triangle">
                <a:avLst>
                  <a:gd name="adj" fmla="val 50000"/>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LU"/>
              </a:p>
            </p:txBody>
          </p:sp>
        </p:grpSp>
      </p:grpSp>
      <p:sp>
        <p:nvSpPr>
          <p:cNvPr id="77" name="Line 49"/>
          <p:cNvSpPr>
            <a:spLocks noChangeShapeType="1"/>
          </p:cNvSpPr>
          <p:nvPr/>
        </p:nvSpPr>
        <p:spPr bwMode="auto">
          <a:xfrm flipH="1">
            <a:off x="8563269" y="3683893"/>
            <a:ext cx="0" cy="2147764"/>
          </a:xfrm>
          <a:prstGeom prst="line">
            <a:avLst/>
          </a:prstGeom>
          <a:noFill/>
          <a:ln w="19050">
            <a:solidFill>
              <a:srgbClr val="33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LU"/>
          </a:p>
        </p:txBody>
      </p:sp>
      <p:sp>
        <p:nvSpPr>
          <p:cNvPr id="78" name="Line 50"/>
          <p:cNvSpPr>
            <a:spLocks noChangeShapeType="1"/>
          </p:cNvSpPr>
          <p:nvPr/>
        </p:nvSpPr>
        <p:spPr bwMode="auto">
          <a:xfrm flipH="1">
            <a:off x="5364086" y="4101259"/>
            <a:ext cx="11774" cy="1722137"/>
          </a:xfrm>
          <a:prstGeom prst="line">
            <a:avLst/>
          </a:prstGeom>
          <a:noFill/>
          <a:ln w="19050">
            <a:solidFill>
              <a:srgbClr val="33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LU"/>
          </a:p>
        </p:txBody>
      </p:sp>
      <p:sp>
        <p:nvSpPr>
          <p:cNvPr id="79" name="Text Box 59"/>
          <p:cNvSpPr txBox="1">
            <a:spLocks noChangeArrowheads="1"/>
          </p:cNvSpPr>
          <p:nvPr/>
        </p:nvSpPr>
        <p:spPr bwMode="auto">
          <a:xfrm>
            <a:off x="4976374" y="2424828"/>
            <a:ext cx="2298700" cy="346075"/>
          </a:xfrm>
          <a:prstGeom prst="rect">
            <a:avLst/>
          </a:prstGeom>
          <a:noFill/>
          <a:ln w="9525">
            <a:solidFill>
              <a:schemeClr val="accent4"/>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fr-FR" altLang="fr-FR" sz="1600" dirty="0">
                <a:solidFill>
                  <a:schemeClr val="accent4"/>
                </a:solidFill>
                <a:latin typeface="Arial" charset="0"/>
              </a:rPr>
              <a:t>350 réservoirs enterrés</a:t>
            </a:r>
          </a:p>
        </p:txBody>
      </p:sp>
      <p:sp>
        <p:nvSpPr>
          <p:cNvPr id="80" name="Text Box 59"/>
          <p:cNvSpPr txBox="1">
            <a:spLocks noChangeArrowheads="1"/>
          </p:cNvSpPr>
          <p:nvPr/>
        </p:nvSpPr>
        <p:spPr bwMode="auto">
          <a:xfrm>
            <a:off x="2131349" y="4954153"/>
            <a:ext cx="2267894" cy="338554"/>
          </a:xfrm>
          <a:prstGeom prst="rect">
            <a:avLst/>
          </a:prstGeom>
          <a:noFill/>
          <a:ln w="9525">
            <a:solidFill>
              <a:schemeClr val="accent4"/>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spcBef>
                <a:spcPct val="50000"/>
              </a:spcBef>
            </a:pPr>
            <a:r>
              <a:rPr lang="fr-FR" altLang="fr-FR" sz="1600" dirty="0">
                <a:solidFill>
                  <a:schemeClr val="accent4"/>
                </a:solidFill>
                <a:latin typeface="Arial" charset="0"/>
              </a:rPr>
              <a:t>Lac de barrage</a:t>
            </a:r>
          </a:p>
        </p:txBody>
      </p:sp>
      <p:pic>
        <p:nvPicPr>
          <p:cNvPr id="81" name="Bild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141954" y="5360559"/>
            <a:ext cx="2284200" cy="1273097"/>
          </a:xfrm>
          <a:prstGeom prst="rect">
            <a:avLst/>
          </a:prstGeom>
        </p:spPr>
      </p:pic>
      <p:grpSp>
        <p:nvGrpSpPr>
          <p:cNvPr id="82" name="Group 36"/>
          <p:cNvGrpSpPr>
            <a:grpSpLocks/>
          </p:cNvGrpSpPr>
          <p:nvPr/>
        </p:nvGrpSpPr>
        <p:grpSpPr bwMode="auto">
          <a:xfrm>
            <a:off x="5913535" y="5889158"/>
            <a:ext cx="1009650" cy="504825"/>
            <a:chOff x="3424" y="2115"/>
            <a:chExt cx="636" cy="318"/>
          </a:xfrm>
        </p:grpSpPr>
        <p:grpSp>
          <p:nvGrpSpPr>
            <p:cNvPr id="83" name="Group 37"/>
            <p:cNvGrpSpPr>
              <a:grpSpLocks/>
            </p:cNvGrpSpPr>
            <p:nvPr/>
          </p:nvGrpSpPr>
          <p:grpSpPr bwMode="auto">
            <a:xfrm>
              <a:off x="3424" y="2115"/>
              <a:ext cx="182" cy="318"/>
              <a:chOff x="1565" y="2160"/>
              <a:chExt cx="182" cy="318"/>
            </a:xfrm>
          </p:grpSpPr>
          <p:sp>
            <p:nvSpPr>
              <p:cNvPr id="90" name="Rectangle 38"/>
              <p:cNvSpPr>
                <a:spLocks noChangeArrowheads="1"/>
              </p:cNvSpPr>
              <p:nvPr/>
            </p:nvSpPr>
            <p:spPr bwMode="auto">
              <a:xfrm>
                <a:off x="1565" y="2296"/>
                <a:ext cx="181" cy="182"/>
              </a:xfrm>
              <a:prstGeom prst="rect">
                <a:avLst/>
              </a:prstGeom>
              <a:solidFill>
                <a:srgbClr val="FFCC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LU"/>
              </a:p>
            </p:txBody>
          </p:sp>
          <p:sp>
            <p:nvSpPr>
              <p:cNvPr id="91" name="AutoShape 39"/>
              <p:cNvSpPr>
                <a:spLocks noChangeArrowheads="1"/>
              </p:cNvSpPr>
              <p:nvPr/>
            </p:nvSpPr>
            <p:spPr bwMode="auto">
              <a:xfrm>
                <a:off x="1565" y="2160"/>
                <a:ext cx="182" cy="136"/>
              </a:xfrm>
              <a:prstGeom prst="triangle">
                <a:avLst>
                  <a:gd name="adj" fmla="val 50000"/>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LU"/>
              </a:p>
            </p:txBody>
          </p:sp>
        </p:grpSp>
        <p:grpSp>
          <p:nvGrpSpPr>
            <p:cNvPr id="84" name="Group 40"/>
            <p:cNvGrpSpPr>
              <a:grpSpLocks/>
            </p:cNvGrpSpPr>
            <p:nvPr/>
          </p:nvGrpSpPr>
          <p:grpSpPr bwMode="auto">
            <a:xfrm>
              <a:off x="3651" y="2115"/>
              <a:ext cx="182" cy="318"/>
              <a:chOff x="1565" y="2160"/>
              <a:chExt cx="182" cy="318"/>
            </a:xfrm>
          </p:grpSpPr>
          <p:sp>
            <p:nvSpPr>
              <p:cNvPr id="88" name="Rectangle 41"/>
              <p:cNvSpPr>
                <a:spLocks noChangeArrowheads="1"/>
              </p:cNvSpPr>
              <p:nvPr/>
            </p:nvSpPr>
            <p:spPr bwMode="auto">
              <a:xfrm>
                <a:off x="1565" y="2296"/>
                <a:ext cx="181" cy="182"/>
              </a:xfrm>
              <a:prstGeom prst="rect">
                <a:avLst/>
              </a:prstGeom>
              <a:solidFill>
                <a:srgbClr val="FFCC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LU"/>
              </a:p>
            </p:txBody>
          </p:sp>
          <p:sp>
            <p:nvSpPr>
              <p:cNvPr id="89" name="AutoShape 42"/>
              <p:cNvSpPr>
                <a:spLocks noChangeArrowheads="1"/>
              </p:cNvSpPr>
              <p:nvPr/>
            </p:nvSpPr>
            <p:spPr bwMode="auto">
              <a:xfrm>
                <a:off x="1565" y="2160"/>
                <a:ext cx="182" cy="136"/>
              </a:xfrm>
              <a:prstGeom prst="triangle">
                <a:avLst>
                  <a:gd name="adj" fmla="val 50000"/>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LU"/>
              </a:p>
            </p:txBody>
          </p:sp>
        </p:grpSp>
        <p:grpSp>
          <p:nvGrpSpPr>
            <p:cNvPr id="85" name="Group 43"/>
            <p:cNvGrpSpPr>
              <a:grpSpLocks/>
            </p:cNvGrpSpPr>
            <p:nvPr/>
          </p:nvGrpSpPr>
          <p:grpSpPr bwMode="auto">
            <a:xfrm>
              <a:off x="3878" y="2115"/>
              <a:ext cx="182" cy="318"/>
              <a:chOff x="1565" y="2160"/>
              <a:chExt cx="182" cy="318"/>
            </a:xfrm>
          </p:grpSpPr>
          <p:sp>
            <p:nvSpPr>
              <p:cNvPr id="86" name="Rectangle 44"/>
              <p:cNvSpPr>
                <a:spLocks noChangeArrowheads="1"/>
              </p:cNvSpPr>
              <p:nvPr/>
            </p:nvSpPr>
            <p:spPr bwMode="auto">
              <a:xfrm>
                <a:off x="1565" y="2296"/>
                <a:ext cx="181" cy="182"/>
              </a:xfrm>
              <a:prstGeom prst="rect">
                <a:avLst/>
              </a:prstGeom>
              <a:solidFill>
                <a:srgbClr val="FFCC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LU"/>
              </a:p>
            </p:txBody>
          </p:sp>
          <p:sp>
            <p:nvSpPr>
              <p:cNvPr id="87" name="AutoShape 45"/>
              <p:cNvSpPr>
                <a:spLocks noChangeArrowheads="1"/>
              </p:cNvSpPr>
              <p:nvPr/>
            </p:nvSpPr>
            <p:spPr bwMode="auto">
              <a:xfrm>
                <a:off x="1565" y="2160"/>
                <a:ext cx="182" cy="136"/>
              </a:xfrm>
              <a:prstGeom prst="triangle">
                <a:avLst>
                  <a:gd name="adj" fmla="val 50000"/>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LU"/>
              </a:p>
            </p:txBody>
          </p:sp>
        </p:grpSp>
      </p:grpSp>
      <p:pic>
        <p:nvPicPr>
          <p:cNvPr id="92" name="Bild 58" descr="IMG_1052 bis.JPG"/>
          <p:cNvPicPr>
            <a:picLocks/>
          </p:cNvPicPr>
          <p:nvPr/>
        </p:nvPicPr>
        <p:blipFill>
          <a:blip r:embed="rId9" cstate="print"/>
          <a:stretch>
            <a:fillRect/>
          </a:stretch>
        </p:blipFill>
        <p:spPr>
          <a:xfrm>
            <a:off x="2418823" y="3196507"/>
            <a:ext cx="1979712" cy="1175472"/>
          </a:xfrm>
          <a:prstGeom prst="rect">
            <a:avLst/>
          </a:prstGeom>
        </p:spPr>
      </p:pic>
      <p:grpSp>
        <p:nvGrpSpPr>
          <p:cNvPr id="93" name="Group 36"/>
          <p:cNvGrpSpPr>
            <a:grpSpLocks/>
          </p:cNvGrpSpPr>
          <p:nvPr/>
        </p:nvGrpSpPr>
        <p:grpSpPr bwMode="auto">
          <a:xfrm>
            <a:off x="6988753" y="5892617"/>
            <a:ext cx="1009650" cy="504825"/>
            <a:chOff x="3424" y="2115"/>
            <a:chExt cx="636" cy="318"/>
          </a:xfrm>
        </p:grpSpPr>
        <p:grpSp>
          <p:nvGrpSpPr>
            <p:cNvPr id="94" name="Group 37"/>
            <p:cNvGrpSpPr>
              <a:grpSpLocks/>
            </p:cNvGrpSpPr>
            <p:nvPr/>
          </p:nvGrpSpPr>
          <p:grpSpPr bwMode="auto">
            <a:xfrm>
              <a:off x="3424" y="2115"/>
              <a:ext cx="182" cy="318"/>
              <a:chOff x="1565" y="2160"/>
              <a:chExt cx="182" cy="318"/>
            </a:xfrm>
          </p:grpSpPr>
          <p:sp>
            <p:nvSpPr>
              <p:cNvPr id="101" name="Rectangle 38"/>
              <p:cNvSpPr>
                <a:spLocks noChangeArrowheads="1"/>
              </p:cNvSpPr>
              <p:nvPr/>
            </p:nvSpPr>
            <p:spPr bwMode="auto">
              <a:xfrm>
                <a:off x="1565" y="2296"/>
                <a:ext cx="181" cy="182"/>
              </a:xfrm>
              <a:prstGeom prst="rect">
                <a:avLst/>
              </a:prstGeom>
              <a:solidFill>
                <a:srgbClr val="FFCC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LU"/>
              </a:p>
            </p:txBody>
          </p:sp>
          <p:sp>
            <p:nvSpPr>
              <p:cNvPr id="102" name="AutoShape 39"/>
              <p:cNvSpPr>
                <a:spLocks noChangeArrowheads="1"/>
              </p:cNvSpPr>
              <p:nvPr/>
            </p:nvSpPr>
            <p:spPr bwMode="auto">
              <a:xfrm>
                <a:off x="1565" y="2160"/>
                <a:ext cx="182" cy="136"/>
              </a:xfrm>
              <a:prstGeom prst="triangle">
                <a:avLst>
                  <a:gd name="adj" fmla="val 50000"/>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LU"/>
              </a:p>
            </p:txBody>
          </p:sp>
        </p:grpSp>
        <p:grpSp>
          <p:nvGrpSpPr>
            <p:cNvPr id="95" name="Group 40"/>
            <p:cNvGrpSpPr>
              <a:grpSpLocks/>
            </p:cNvGrpSpPr>
            <p:nvPr/>
          </p:nvGrpSpPr>
          <p:grpSpPr bwMode="auto">
            <a:xfrm>
              <a:off x="3651" y="2115"/>
              <a:ext cx="182" cy="318"/>
              <a:chOff x="1565" y="2160"/>
              <a:chExt cx="182" cy="318"/>
            </a:xfrm>
          </p:grpSpPr>
          <p:sp>
            <p:nvSpPr>
              <p:cNvPr id="99" name="Rectangle 41"/>
              <p:cNvSpPr>
                <a:spLocks noChangeArrowheads="1"/>
              </p:cNvSpPr>
              <p:nvPr/>
            </p:nvSpPr>
            <p:spPr bwMode="auto">
              <a:xfrm>
                <a:off x="1565" y="2296"/>
                <a:ext cx="181" cy="182"/>
              </a:xfrm>
              <a:prstGeom prst="rect">
                <a:avLst/>
              </a:prstGeom>
              <a:solidFill>
                <a:srgbClr val="FFCC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LU"/>
              </a:p>
            </p:txBody>
          </p:sp>
          <p:sp>
            <p:nvSpPr>
              <p:cNvPr id="100" name="AutoShape 42"/>
              <p:cNvSpPr>
                <a:spLocks noChangeArrowheads="1"/>
              </p:cNvSpPr>
              <p:nvPr/>
            </p:nvSpPr>
            <p:spPr bwMode="auto">
              <a:xfrm>
                <a:off x="1565" y="2160"/>
                <a:ext cx="182" cy="136"/>
              </a:xfrm>
              <a:prstGeom prst="triangle">
                <a:avLst>
                  <a:gd name="adj" fmla="val 50000"/>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LU"/>
              </a:p>
            </p:txBody>
          </p:sp>
        </p:grpSp>
        <p:grpSp>
          <p:nvGrpSpPr>
            <p:cNvPr id="96" name="Group 43"/>
            <p:cNvGrpSpPr>
              <a:grpSpLocks/>
            </p:cNvGrpSpPr>
            <p:nvPr/>
          </p:nvGrpSpPr>
          <p:grpSpPr bwMode="auto">
            <a:xfrm>
              <a:off x="3878" y="2115"/>
              <a:ext cx="182" cy="318"/>
              <a:chOff x="1565" y="2160"/>
              <a:chExt cx="182" cy="318"/>
            </a:xfrm>
          </p:grpSpPr>
          <p:sp>
            <p:nvSpPr>
              <p:cNvPr id="97" name="Rectangle 44"/>
              <p:cNvSpPr>
                <a:spLocks noChangeArrowheads="1"/>
              </p:cNvSpPr>
              <p:nvPr/>
            </p:nvSpPr>
            <p:spPr bwMode="auto">
              <a:xfrm>
                <a:off x="1565" y="2296"/>
                <a:ext cx="181" cy="182"/>
              </a:xfrm>
              <a:prstGeom prst="rect">
                <a:avLst/>
              </a:prstGeom>
              <a:solidFill>
                <a:srgbClr val="FFCC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LU"/>
              </a:p>
            </p:txBody>
          </p:sp>
          <p:sp>
            <p:nvSpPr>
              <p:cNvPr id="98" name="AutoShape 45"/>
              <p:cNvSpPr>
                <a:spLocks noChangeArrowheads="1"/>
              </p:cNvSpPr>
              <p:nvPr/>
            </p:nvSpPr>
            <p:spPr bwMode="auto">
              <a:xfrm>
                <a:off x="1565" y="2160"/>
                <a:ext cx="182" cy="136"/>
              </a:xfrm>
              <a:prstGeom prst="triangle">
                <a:avLst>
                  <a:gd name="adj" fmla="val 50000"/>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LU"/>
              </a:p>
            </p:txBody>
          </p:sp>
        </p:grpSp>
      </p:grpSp>
      <p:grpSp>
        <p:nvGrpSpPr>
          <p:cNvPr id="103" name="Group 36"/>
          <p:cNvGrpSpPr>
            <a:grpSpLocks/>
          </p:cNvGrpSpPr>
          <p:nvPr/>
        </p:nvGrpSpPr>
        <p:grpSpPr bwMode="auto">
          <a:xfrm>
            <a:off x="8052708" y="5905941"/>
            <a:ext cx="1009650" cy="504825"/>
            <a:chOff x="3424" y="2115"/>
            <a:chExt cx="636" cy="318"/>
          </a:xfrm>
        </p:grpSpPr>
        <p:grpSp>
          <p:nvGrpSpPr>
            <p:cNvPr id="104" name="Group 37"/>
            <p:cNvGrpSpPr>
              <a:grpSpLocks/>
            </p:cNvGrpSpPr>
            <p:nvPr/>
          </p:nvGrpSpPr>
          <p:grpSpPr bwMode="auto">
            <a:xfrm>
              <a:off x="3424" y="2115"/>
              <a:ext cx="182" cy="318"/>
              <a:chOff x="1565" y="2160"/>
              <a:chExt cx="182" cy="318"/>
            </a:xfrm>
          </p:grpSpPr>
          <p:sp>
            <p:nvSpPr>
              <p:cNvPr id="111" name="Rectangle 38"/>
              <p:cNvSpPr>
                <a:spLocks noChangeArrowheads="1"/>
              </p:cNvSpPr>
              <p:nvPr/>
            </p:nvSpPr>
            <p:spPr bwMode="auto">
              <a:xfrm>
                <a:off x="1565" y="2296"/>
                <a:ext cx="181" cy="182"/>
              </a:xfrm>
              <a:prstGeom prst="rect">
                <a:avLst/>
              </a:prstGeom>
              <a:solidFill>
                <a:srgbClr val="FFCC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LU"/>
              </a:p>
            </p:txBody>
          </p:sp>
          <p:sp>
            <p:nvSpPr>
              <p:cNvPr id="112" name="AutoShape 39"/>
              <p:cNvSpPr>
                <a:spLocks noChangeArrowheads="1"/>
              </p:cNvSpPr>
              <p:nvPr/>
            </p:nvSpPr>
            <p:spPr bwMode="auto">
              <a:xfrm>
                <a:off x="1565" y="2160"/>
                <a:ext cx="182" cy="136"/>
              </a:xfrm>
              <a:prstGeom prst="triangle">
                <a:avLst>
                  <a:gd name="adj" fmla="val 50000"/>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LU"/>
              </a:p>
            </p:txBody>
          </p:sp>
        </p:grpSp>
        <p:grpSp>
          <p:nvGrpSpPr>
            <p:cNvPr id="105" name="Group 40"/>
            <p:cNvGrpSpPr>
              <a:grpSpLocks/>
            </p:cNvGrpSpPr>
            <p:nvPr/>
          </p:nvGrpSpPr>
          <p:grpSpPr bwMode="auto">
            <a:xfrm>
              <a:off x="3651" y="2115"/>
              <a:ext cx="182" cy="318"/>
              <a:chOff x="1565" y="2160"/>
              <a:chExt cx="182" cy="318"/>
            </a:xfrm>
          </p:grpSpPr>
          <p:sp>
            <p:nvSpPr>
              <p:cNvPr id="109" name="Rectangle 41"/>
              <p:cNvSpPr>
                <a:spLocks noChangeArrowheads="1"/>
              </p:cNvSpPr>
              <p:nvPr/>
            </p:nvSpPr>
            <p:spPr bwMode="auto">
              <a:xfrm>
                <a:off x="1565" y="2296"/>
                <a:ext cx="181" cy="182"/>
              </a:xfrm>
              <a:prstGeom prst="rect">
                <a:avLst/>
              </a:prstGeom>
              <a:solidFill>
                <a:srgbClr val="FFCC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LU"/>
              </a:p>
            </p:txBody>
          </p:sp>
          <p:sp>
            <p:nvSpPr>
              <p:cNvPr id="110" name="AutoShape 42"/>
              <p:cNvSpPr>
                <a:spLocks noChangeArrowheads="1"/>
              </p:cNvSpPr>
              <p:nvPr/>
            </p:nvSpPr>
            <p:spPr bwMode="auto">
              <a:xfrm>
                <a:off x="1565" y="2160"/>
                <a:ext cx="182" cy="136"/>
              </a:xfrm>
              <a:prstGeom prst="triangle">
                <a:avLst>
                  <a:gd name="adj" fmla="val 50000"/>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LU"/>
              </a:p>
            </p:txBody>
          </p:sp>
        </p:grpSp>
        <p:grpSp>
          <p:nvGrpSpPr>
            <p:cNvPr id="106" name="Group 43"/>
            <p:cNvGrpSpPr>
              <a:grpSpLocks/>
            </p:cNvGrpSpPr>
            <p:nvPr/>
          </p:nvGrpSpPr>
          <p:grpSpPr bwMode="auto">
            <a:xfrm>
              <a:off x="3878" y="2115"/>
              <a:ext cx="182" cy="318"/>
              <a:chOff x="1565" y="2160"/>
              <a:chExt cx="182" cy="318"/>
            </a:xfrm>
          </p:grpSpPr>
          <p:sp>
            <p:nvSpPr>
              <p:cNvPr id="107" name="Rectangle 44"/>
              <p:cNvSpPr>
                <a:spLocks noChangeArrowheads="1"/>
              </p:cNvSpPr>
              <p:nvPr/>
            </p:nvSpPr>
            <p:spPr bwMode="auto">
              <a:xfrm>
                <a:off x="1565" y="2296"/>
                <a:ext cx="181" cy="182"/>
              </a:xfrm>
              <a:prstGeom prst="rect">
                <a:avLst/>
              </a:prstGeom>
              <a:solidFill>
                <a:srgbClr val="FFCC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LU"/>
              </a:p>
            </p:txBody>
          </p:sp>
          <p:sp>
            <p:nvSpPr>
              <p:cNvPr id="108" name="AutoShape 45"/>
              <p:cNvSpPr>
                <a:spLocks noChangeArrowheads="1"/>
              </p:cNvSpPr>
              <p:nvPr/>
            </p:nvSpPr>
            <p:spPr bwMode="auto">
              <a:xfrm>
                <a:off x="1565" y="2160"/>
                <a:ext cx="182" cy="136"/>
              </a:xfrm>
              <a:prstGeom prst="triangle">
                <a:avLst>
                  <a:gd name="adj" fmla="val 50000"/>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LU"/>
              </a:p>
            </p:txBody>
          </p:sp>
        </p:grpSp>
      </p:grpSp>
      <p:sp>
        <p:nvSpPr>
          <p:cNvPr id="113" name="Feil no riets 6"/>
          <p:cNvSpPr/>
          <p:nvPr/>
        </p:nvSpPr>
        <p:spPr>
          <a:xfrm>
            <a:off x="1836907" y="3311008"/>
            <a:ext cx="532942" cy="188168"/>
          </a:xfrm>
          <a:prstGeom prst="rightArrow">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4" name="Feil no riets 79"/>
          <p:cNvSpPr/>
          <p:nvPr/>
        </p:nvSpPr>
        <p:spPr>
          <a:xfrm rot="20232181">
            <a:off x="4407036" y="3405092"/>
            <a:ext cx="532942" cy="188168"/>
          </a:xfrm>
          <a:prstGeom prst="rightArrow">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5" name="Feil no riets 80"/>
          <p:cNvSpPr/>
          <p:nvPr/>
        </p:nvSpPr>
        <p:spPr>
          <a:xfrm rot="20148452">
            <a:off x="1789959" y="4463960"/>
            <a:ext cx="532942" cy="188168"/>
          </a:xfrm>
          <a:prstGeom prst="rightArrow">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6" name="Feil no riets 81"/>
          <p:cNvSpPr/>
          <p:nvPr/>
        </p:nvSpPr>
        <p:spPr>
          <a:xfrm rot="16200000">
            <a:off x="3150632" y="4562226"/>
            <a:ext cx="532942" cy="188168"/>
          </a:xfrm>
          <a:prstGeom prst="rightArrow">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7" name="Line 50"/>
          <p:cNvSpPr>
            <a:spLocks noChangeShapeType="1"/>
          </p:cNvSpPr>
          <p:nvPr/>
        </p:nvSpPr>
        <p:spPr bwMode="auto">
          <a:xfrm flipH="1">
            <a:off x="4992832" y="3851785"/>
            <a:ext cx="0" cy="1971611"/>
          </a:xfrm>
          <a:prstGeom prst="line">
            <a:avLst/>
          </a:prstGeom>
          <a:noFill/>
          <a:ln w="19050">
            <a:solidFill>
              <a:srgbClr val="33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LU"/>
          </a:p>
        </p:txBody>
      </p:sp>
      <p:sp>
        <p:nvSpPr>
          <p:cNvPr id="118" name="Line 50"/>
          <p:cNvSpPr>
            <a:spLocks noChangeShapeType="1"/>
          </p:cNvSpPr>
          <p:nvPr/>
        </p:nvSpPr>
        <p:spPr bwMode="auto">
          <a:xfrm flipH="1">
            <a:off x="5719435" y="4101259"/>
            <a:ext cx="0" cy="1722137"/>
          </a:xfrm>
          <a:prstGeom prst="line">
            <a:avLst/>
          </a:prstGeom>
          <a:noFill/>
          <a:ln w="19050">
            <a:solidFill>
              <a:srgbClr val="33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LU"/>
          </a:p>
        </p:txBody>
      </p:sp>
      <p:sp>
        <p:nvSpPr>
          <p:cNvPr id="119" name="Line 50"/>
          <p:cNvSpPr>
            <a:spLocks noChangeShapeType="1"/>
          </p:cNvSpPr>
          <p:nvPr/>
        </p:nvSpPr>
        <p:spPr bwMode="auto">
          <a:xfrm flipH="1">
            <a:off x="6061093" y="4154830"/>
            <a:ext cx="0" cy="1668566"/>
          </a:xfrm>
          <a:prstGeom prst="line">
            <a:avLst/>
          </a:prstGeom>
          <a:noFill/>
          <a:ln w="19050">
            <a:solidFill>
              <a:srgbClr val="33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LU"/>
          </a:p>
        </p:txBody>
      </p:sp>
      <p:sp>
        <p:nvSpPr>
          <p:cNvPr id="120" name="Line 50"/>
          <p:cNvSpPr>
            <a:spLocks noChangeShapeType="1"/>
          </p:cNvSpPr>
          <p:nvPr/>
        </p:nvSpPr>
        <p:spPr bwMode="auto">
          <a:xfrm flipH="1">
            <a:off x="6423025" y="4101259"/>
            <a:ext cx="0" cy="1722137"/>
          </a:xfrm>
          <a:prstGeom prst="line">
            <a:avLst/>
          </a:prstGeom>
          <a:noFill/>
          <a:ln w="19050">
            <a:solidFill>
              <a:srgbClr val="33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LU"/>
          </a:p>
        </p:txBody>
      </p:sp>
      <p:sp>
        <p:nvSpPr>
          <p:cNvPr id="121" name="Line 49"/>
          <p:cNvSpPr>
            <a:spLocks noChangeShapeType="1"/>
          </p:cNvSpPr>
          <p:nvPr/>
        </p:nvSpPr>
        <p:spPr bwMode="auto">
          <a:xfrm flipH="1">
            <a:off x="8950800" y="3683893"/>
            <a:ext cx="0" cy="2134194"/>
          </a:xfrm>
          <a:prstGeom prst="line">
            <a:avLst/>
          </a:prstGeom>
          <a:noFill/>
          <a:ln w="19050">
            <a:solidFill>
              <a:srgbClr val="33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LU"/>
          </a:p>
        </p:txBody>
      </p:sp>
      <p:sp>
        <p:nvSpPr>
          <p:cNvPr id="122" name="Line 49"/>
          <p:cNvSpPr>
            <a:spLocks noChangeShapeType="1"/>
          </p:cNvSpPr>
          <p:nvPr/>
        </p:nvSpPr>
        <p:spPr bwMode="auto">
          <a:xfrm flipH="1">
            <a:off x="7827418" y="3683893"/>
            <a:ext cx="0" cy="2147763"/>
          </a:xfrm>
          <a:prstGeom prst="line">
            <a:avLst/>
          </a:prstGeom>
          <a:noFill/>
          <a:ln w="19050">
            <a:solidFill>
              <a:srgbClr val="33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LU"/>
          </a:p>
        </p:txBody>
      </p:sp>
      <p:sp>
        <p:nvSpPr>
          <p:cNvPr id="123" name="Line 49"/>
          <p:cNvSpPr>
            <a:spLocks noChangeShapeType="1"/>
          </p:cNvSpPr>
          <p:nvPr/>
        </p:nvSpPr>
        <p:spPr bwMode="auto">
          <a:xfrm flipH="1">
            <a:off x="7518857" y="3683893"/>
            <a:ext cx="0" cy="2133902"/>
          </a:xfrm>
          <a:prstGeom prst="line">
            <a:avLst/>
          </a:prstGeom>
          <a:noFill/>
          <a:ln w="19050">
            <a:solidFill>
              <a:srgbClr val="33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LU"/>
          </a:p>
        </p:txBody>
      </p:sp>
      <p:sp>
        <p:nvSpPr>
          <p:cNvPr id="124" name="Line 49"/>
          <p:cNvSpPr>
            <a:spLocks noChangeShapeType="1"/>
          </p:cNvSpPr>
          <p:nvPr/>
        </p:nvSpPr>
        <p:spPr bwMode="auto">
          <a:xfrm flipH="1">
            <a:off x="8187399" y="3683893"/>
            <a:ext cx="0" cy="2145276"/>
          </a:xfrm>
          <a:prstGeom prst="line">
            <a:avLst/>
          </a:prstGeom>
          <a:noFill/>
          <a:ln w="19050">
            <a:solidFill>
              <a:srgbClr val="33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LU"/>
          </a:p>
        </p:txBody>
      </p:sp>
      <p:sp>
        <p:nvSpPr>
          <p:cNvPr id="125" name="Line 49"/>
          <p:cNvSpPr>
            <a:spLocks noChangeShapeType="1"/>
          </p:cNvSpPr>
          <p:nvPr/>
        </p:nvSpPr>
        <p:spPr bwMode="auto">
          <a:xfrm flipH="1">
            <a:off x="7150932" y="4005066"/>
            <a:ext cx="0" cy="1822184"/>
          </a:xfrm>
          <a:prstGeom prst="line">
            <a:avLst/>
          </a:prstGeom>
          <a:noFill/>
          <a:ln w="19050">
            <a:solidFill>
              <a:srgbClr val="33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LU"/>
          </a:p>
        </p:txBody>
      </p:sp>
      <p:sp>
        <p:nvSpPr>
          <p:cNvPr id="126" name="Line 49"/>
          <p:cNvSpPr>
            <a:spLocks noChangeShapeType="1"/>
          </p:cNvSpPr>
          <p:nvPr/>
        </p:nvSpPr>
        <p:spPr bwMode="auto">
          <a:xfrm flipH="1">
            <a:off x="6790950" y="4005065"/>
            <a:ext cx="0" cy="1818332"/>
          </a:xfrm>
          <a:prstGeom prst="line">
            <a:avLst/>
          </a:prstGeom>
          <a:noFill/>
          <a:ln w="19050">
            <a:solidFill>
              <a:srgbClr val="33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LU"/>
          </a:p>
        </p:txBody>
      </p:sp>
      <p:sp>
        <p:nvSpPr>
          <p:cNvPr id="127" name="Text Box 57"/>
          <p:cNvSpPr txBox="1">
            <a:spLocks noChangeArrowheads="1"/>
          </p:cNvSpPr>
          <p:nvPr/>
        </p:nvSpPr>
        <p:spPr bwMode="auto">
          <a:xfrm>
            <a:off x="5292081" y="4674613"/>
            <a:ext cx="3297538" cy="338554"/>
          </a:xfrm>
          <a:prstGeom prst="rect">
            <a:avLst/>
          </a:prstGeom>
          <a:solidFill>
            <a:schemeClr val="bg1"/>
          </a:solidFill>
          <a:ln w="9525">
            <a:solidFill>
              <a:schemeClr val="accent4"/>
            </a:solidFill>
            <a:miter lim="800000"/>
            <a:headEnd/>
            <a:tailEnd/>
          </a:ln>
          <a:effectLst/>
        </p:spPr>
        <p:txBody>
          <a:bodyPr wrap="square">
            <a:spAutoFit/>
          </a:bodyPr>
          <a:lstStyle/>
          <a:p>
            <a:pPr algn="ctr" eaLnBrk="1" hangingPunct="1">
              <a:spcBef>
                <a:spcPct val="50000"/>
              </a:spcBef>
            </a:pPr>
            <a:r>
              <a:rPr lang="fr-FR" altLang="fr-FR" sz="1600">
                <a:solidFill>
                  <a:schemeClr val="accent4"/>
                </a:solidFill>
                <a:latin typeface="Arial" charset="0"/>
              </a:rPr>
              <a:t>4.600 km de conduites</a:t>
            </a:r>
          </a:p>
        </p:txBody>
      </p:sp>
      <p:grpSp>
        <p:nvGrpSpPr>
          <p:cNvPr id="128" name="Grupp 99"/>
          <p:cNvGrpSpPr/>
          <p:nvPr/>
        </p:nvGrpSpPr>
        <p:grpSpPr>
          <a:xfrm>
            <a:off x="4433989" y="1885191"/>
            <a:ext cx="2860926" cy="1294395"/>
            <a:chOff x="4433989" y="1885191"/>
            <a:chExt cx="2860926" cy="1294395"/>
          </a:xfrm>
        </p:grpSpPr>
        <p:sp>
          <p:nvSpPr>
            <p:cNvPr id="129" name="Feil no riets 95"/>
            <p:cNvSpPr/>
            <p:nvPr/>
          </p:nvSpPr>
          <p:spPr>
            <a:xfrm>
              <a:off x="5006005" y="1885191"/>
              <a:ext cx="2288910" cy="171231"/>
            </a:xfrm>
            <a:prstGeom prst="rightArrow">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30" name="Riichte Connecteur 98"/>
            <p:cNvCxnSpPr/>
            <p:nvPr/>
          </p:nvCxnSpPr>
          <p:spPr>
            <a:xfrm flipV="1">
              <a:off x="4433989" y="1919333"/>
              <a:ext cx="558843" cy="1260253"/>
            </a:xfrm>
            <a:prstGeom prst="line">
              <a:avLst/>
            </a:prstGeom>
            <a:ln w="92075">
              <a:solidFill>
                <a:srgbClr val="0000FF"/>
              </a:solidFill>
            </a:ln>
          </p:spPr>
          <p:style>
            <a:lnRef idx="1">
              <a:schemeClr val="accent1"/>
            </a:lnRef>
            <a:fillRef idx="0">
              <a:schemeClr val="accent1"/>
            </a:fillRef>
            <a:effectRef idx="0">
              <a:schemeClr val="accent1"/>
            </a:effectRef>
            <a:fontRef idx="minor">
              <a:schemeClr val="tx1"/>
            </a:fontRef>
          </p:style>
        </p:cxnSp>
      </p:grpSp>
      <p:pic>
        <p:nvPicPr>
          <p:cNvPr id="131" name="Picture 2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76374" y="2804411"/>
            <a:ext cx="2199364" cy="132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3" name="Group 31"/>
          <p:cNvGrpSpPr>
            <a:grpSpLocks/>
          </p:cNvGrpSpPr>
          <p:nvPr/>
        </p:nvGrpSpPr>
        <p:grpSpPr bwMode="auto">
          <a:xfrm>
            <a:off x="7406202" y="1958247"/>
            <a:ext cx="1618992" cy="2227172"/>
            <a:chOff x="3252" y="2040"/>
            <a:chExt cx="936" cy="1320"/>
          </a:xfrm>
        </p:grpSpPr>
        <p:pic>
          <p:nvPicPr>
            <p:cNvPr id="64" name="Picture 32" descr="general"/>
            <p:cNvPicPr>
              <a:picLocks noChangeAspect="1" noChangeArrowheads="1"/>
            </p:cNvPicPr>
            <p:nvPr/>
          </p:nvPicPr>
          <p:blipFill rotWithShape="1">
            <a:blip r:embed="rId11">
              <a:extLst>
                <a:ext uri="{28A0092B-C50C-407E-A947-70E740481C1C}">
                  <a14:useLocalDpi xmlns:a14="http://schemas.microsoft.com/office/drawing/2010/main" val="0"/>
                </a:ext>
              </a:extLst>
            </a:blip>
            <a:srcRect r="5671"/>
            <a:stretch/>
          </p:blipFill>
          <p:spPr bwMode="auto">
            <a:xfrm>
              <a:off x="3252" y="2040"/>
              <a:ext cx="917" cy="1320"/>
            </a:xfrm>
            <a:prstGeom prst="rect">
              <a:avLst/>
            </a:prstGeom>
            <a:noFill/>
            <a:extLst>
              <a:ext uri="{909E8E84-426E-40DD-AFC4-6F175D3DCCD1}">
                <a14:hiddenFill xmlns:a14="http://schemas.microsoft.com/office/drawing/2010/main">
                  <a:solidFill>
                    <a:srgbClr val="FFFFFF"/>
                  </a:solidFill>
                </a14:hiddenFill>
              </a:ext>
            </a:extLst>
          </p:spPr>
        </p:pic>
        <p:sp>
          <p:nvSpPr>
            <p:cNvPr id="65" name="Rectangle 33"/>
            <p:cNvSpPr>
              <a:spLocks noChangeArrowheads="1"/>
            </p:cNvSpPr>
            <p:nvPr/>
          </p:nvSpPr>
          <p:spPr bwMode="auto">
            <a:xfrm>
              <a:off x="3276" y="2064"/>
              <a:ext cx="912" cy="1272"/>
            </a:xfrm>
            <a:prstGeom prst="rect">
              <a:avLst/>
            </a:prstGeom>
            <a:noFill/>
            <a:ln w="1143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LU"/>
            </a:p>
          </p:txBody>
        </p:sp>
      </p:grpSp>
      <p:sp>
        <p:nvSpPr>
          <p:cNvPr id="66" name="Text Box 34"/>
          <p:cNvSpPr txBox="1">
            <a:spLocks noChangeArrowheads="1"/>
          </p:cNvSpPr>
          <p:nvPr/>
        </p:nvSpPr>
        <p:spPr bwMode="auto">
          <a:xfrm>
            <a:off x="7275074" y="1619693"/>
            <a:ext cx="1859888" cy="338554"/>
          </a:xfrm>
          <a:prstGeom prst="rect">
            <a:avLst/>
          </a:prstGeom>
          <a:noFill/>
          <a:ln w="9525">
            <a:solidFill>
              <a:schemeClr val="accent4"/>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spcBef>
                <a:spcPct val="50000"/>
              </a:spcBef>
            </a:pPr>
            <a:r>
              <a:rPr lang="fr-FR" altLang="fr-FR" sz="1600" dirty="0">
                <a:solidFill>
                  <a:schemeClr val="accent4"/>
                </a:solidFill>
                <a:latin typeface="Arial" charset="0"/>
              </a:rPr>
              <a:t>50 châteaux d’eau</a:t>
            </a:r>
          </a:p>
        </p:txBody>
      </p:sp>
    </p:spTree>
    <p:extLst>
      <p:ext uri="{BB962C8B-B14F-4D97-AF65-F5344CB8AC3E}">
        <p14:creationId xmlns:p14="http://schemas.microsoft.com/office/powerpoint/2010/main" val="35213784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1800" dirty="0"/>
              <a:t>L'eau du robinet : un aliment naturel, durable et de qualité </a:t>
            </a:r>
            <a:endParaRPr lang="fr-LU" sz="1800" dirty="0"/>
          </a:p>
        </p:txBody>
      </p:sp>
      <p:sp>
        <p:nvSpPr>
          <p:cNvPr id="5" name="Slide Number Placeholder 4"/>
          <p:cNvSpPr>
            <a:spLocks noGrp="1"/>
          </p:cNvSpPr>
          <p:nvPr>
            <p:ph type="sldNum" sz="quarter" idx="12"/>
          </p:nvPr>
        </p:nvSpPr>
        <p:spPr/>
        <p:txBody>
          <a:bodyPr/>
          <a:lstStyle/>
          <a:p>
            <a:pPr>
              <a:defRPr/>
            </a:pPr>
            <a:endParaRPr lang="fr-CH" dirty="0"/>
          </a:p>
          <a:p>
            <a:pPr>
              <a:defRPr/>
            </a:pPr>
            <a:fld id="{8D9675EF-14CD-4ED8-B4FA-515528AC52E1}" type="slidenum">
              <a:rPr lang="fr-CH" smtClean="0"/>
              <a:pPr>
                <a:defRPr/>
              </a:pPr>
              <a:t>17</a:t>
            </a:fld>
            <a:endParaRPr lang="fr-CH" dirty="0"/>
          </a:p>
        </p:txBody>
      </p:sp>
      <p:sp>
        <p:nvSpPr>
          <p:cNvPr id="12" name="TextBox 11"/>
          <p:cNvSpPr txBox="1"/>
          <p:nvPr/>
        </p:nvSpPr>
        <p:spPr>
          <a:xfrm>
            <a:off x="316813" y="1916832"/>
            <a:ext cx="8813233" cy="1754326"/>
          </a:xfrm>
          <a:prstGeom prst="rect">
            <a:avLst/>
          </a:prstGeom>
          <a:noFill/>
        </p:spPr>
        <p:txBody>
          <a:bodyPr wrap="square" rtlCol="0">
            <a:spAutoFit/>
          </a:bodyPr>
          <a:lstStyle/>
          <a:p>
            <a:pPr marL="342900" indent="-342900">
              <a:lnSpc>
                <a:spcPct val="150000"/>
              </a:lnSpc>
              <a:buFont typeface="+mj-lt"/>
              <a:buAutoNum type="arabicPeriod"/>
            </a:pPr>
            <a:r>
              <a:rPr lang="fr-FR" sz="2400" dirty="0">
                <a:solidFill>
                  <a:schemeClr val="bg2">
                    <a:lumMod val="20000"/>
                    <a:lumOff val="80000"/>
                  </a:schemeClr>
                </a:solidFill>
                <a:latin typeface="+mj-lt"/>
              </a:rPr>
              <a:t>Les infrastructures d’eau : un patrimoine majeur</a:t>
            </a:r>
          </a:p>
          <a:p>
            <a:pPr marL="342900" indent="-342900">
              <a:lnSpc>
                <a:spcPct val="150000"/>
              </a:lnSpc>
              <a:buFont typeface="+mj-lt"/>
              <a:buAutoNum type="arabicPeriod"/>
            </a:pPr>
            <a:r>
              <a:rPr lang="fr-FR" sz="2400" dirty="0">
                <a:solidFill>
                  <a:schemeClr val="bg2">
                    <a:lumMod val="20000"/>
                    <a:lumOff val="80000"/>
                  </a:schemeClr>
                </a:solidFill>
                <a:latin typeface="+mj-lt"/>
              </a:rPr>
              <a:t>Les résultats de l’enquête dur la consommation de l’eau du robinet</a:t>
            </a:r>
          </a:p>
          <a:p>
            <a:pPr marL="342900" indent="-342900">
              <a:lnSpc>
                <a:spcPct val="150000"/>
              </a:lnSpc>
              <a:buFont typeface="+mj-lt"/>
              <a:buAutoNum type="arabicPeriod"/>
            </a:pPr>
            <a:r>
              <a:rPr lang="fr-FR" sz="2400" dirty="0">
                <a:solidFill>
                  <a:schemeClr val="bg2"/>
                </a:solidFill>
                <a:latin typeface="+mj-lt"/>
              </a:rPr>
              <a:t>La qualité de l’eau au Luxembourg</a:t>
            </a:r>
          </a:p>
        </p:txBody>
      </p:sp>
      <p:sp>
        <p:nvSpPr>
          <p:cNvPr id="13" name="TextBox 12"/>
          <p:cNvSpPr txBox="1"/>
          <p:nvPr/>
        </p:nvSpPr>
        <p:spPr>
          <a:xfrm>
            <a:off x="323528" y="1340768"/>
            <a:ext cx="1720953" cy="830997"/>
          </a:xfrm>
          <a:prstGeom prst="rect">
            <a:avLst/>
          </a:prstGeom>
          <a:noFill/>
        </p:spPr>
        <p:txBody>
          <a:bodyPr wrap="square" rtlCol="0">
            <a:spAutoFit/>
          </a:bodyPr>
          <a:lstStyle/>
          <a:p>
            <a:r>
              <a:rPr lang="fr-FR" sz="2400" b="1" u="sng" dirty="0">
                <a:solidFill>
                  <a:schemeClr val="bg2"/>
                </a:solidFill>
                <a:latin typeface="+mj-lt"/>
              </a:rPr>
              <a:t>Programme </a:t>
            </a:r>
          </a:p>
          <a:p>
            <a:pPr algn="just"/>
            <a:r>
              <a:rPr lang="en-US" sz="2400" b="1" dirty="0">
                <a:solidFill>
                  <a:schemeClr val="bg2"/>
                </a:solidFill>
                <a:latin typeface="+mj-lt"/>
              </a:rPr>
              <a:t> </a:t>
            </a:r>
          </a:p>
        </p:txBody>
      </p:sp>
      <p:sp>
        <p:nvSpPr>
          <p:cNvPr id="8" name="Subtitle 2"/>
          <p:cNvSpPr txBox="1">
            <a:spLocks/>
          </p:cNvSpPr>
          <p:nvPr/>
        </p:nvSpPr>
        <p:spPr bwMode="auto">
          <a:xfrm>
            <a:off x="1331640" y="3645024"/>
            <a:ext cx="5508104" cy="18722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1"/>
              </a:buClr>
              <a:buSzPct val="80000"/>
              <a:buFont typeface="Wingdings" pitchFamily="2" charset="2"/>
              <a:buChar char="Ø"/>
              <a:defRPr sz="3200">
                <a:solidFill>
                  <a:schemeClr val="tx2"/>
                </a:solidFill>
                <a:latin typeface="+mn-lt"/>
                <a:ea typeface="+mn-ea"/>
                <a:cs typeface="+mn-cs"/>
              </a:defRPr>
            </a:lvl1pPr>
            <a:lvl2pPr marL="742950" indent="-285750" algn="l" rtl="0" eaLnBrk="0" fontAlgn="base" hangingPunct="0">
              <a:spcBef>
                <a:spcPct val="20000"/>
              </a:spcBef>
              <a:spcAft>
                <a:spcPct val="0"/>
              </a:spcAft>
              <a:buClr>
                <a:schemeClr val="tx1"/>
              </a:buClr>
              <a:buSzPct val="100000"/>
              <a:buFont typeface="Arial" pitchFamily="34" charset="0"/>
              <a:buChar char="•"/>
              <a:defRPr sz="2800">
                <a:solidFill>
                  <a:schemeClr val="tx2"/>
                </a:solidFill>
                <a:latin typeface="+mn-lt"/>
              </a:defRPr>
            </a:lvl2pPr>
            <a:lvl3pPr marL="1143000" indent="-228600" algn="l" rtl="0" eaLnBrk="0" fontAlgn="base" hangingPunct="0">
              <a:spcBef>
                <a:spcPct val="20000"/>
              </a:spcBef>
              <a:spcAft>
                <a:spcPct val="0"/>
              </a:spcAft>
              <a:buClr>
                <a:schemeClr val="tx1"/>
              </a:buClr>
              <a:buFont typeface="Calibri" pitchFamily="34" charset="0"/>
              <a:buChar char="‒"/>
              <a:defRPr sz="2400">
                <a:solidFill>
                  <a:schemeClr val="tx2"/>
                </a:solidFill>
                <a:latin typeface="+mn-lt"/>
              </a:defRPr>
            </a:lvl3pPr>
            <a:lvl4pPr marL="1600200" indent="-228600" algn="l" rtl="0" eaLnBrk="0" fontAlgn="base" hangingPunct="0">
              <a:spcBef>
                <a:spcPct val="20000"/>
              </a:spcBef>
              <a:spcAft>
                <a:spcPct val="0"/>
              </a:spcAft>
              <a:buClr>
                <a:schemeClr val="tx1"/>
              </a:buClr>
              <a:buFont typeface="Calibri" pitchFamily="34" charset="0"/>
              <a:buChar char="»"/>
              <a:defRPr sz="2000">
                <a:solidFill>
                  <a:schemeClr val="tx2"/>
                </a:solidFill>
                <a:latin typeface="+mn-lt"/>
              </a:defRPr>
            </a:lvl4pPr>
            <a:lvl5pPr marL="2057400" indent="-228600" algn="l" rtl="0" eaLnBrk="0" fontAlgn="base" hangingPunct="0">
              <a:spcBef>
                <a:spcPct val="20000"/>
              </a:spcBef>
              <a:spcAft>
                <a:spcPct val="0"/>
              </a:spcAft>
              <a:buClr>
                <a:schemeClr val="tx1"/>
              </a:buClr>
              <a:buFont typeface="Wingdings" pitchFamily="2" charset="2"/>
              <a:buChar char="§"/>
              <a:defRPr sz="2000">
                <a:solidFill>
                  <a:schemeClr val="tx2"/>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ctr"/>
            <a:endParaRPr lang="fr-FR" b="1" kern="0" dirty="0">
              <a:solidFill>
                <a:schemeClr val="bg2"/>
              </a:solidFill>
            </a:endParaRPr>
          </a:p>
          <a:p>
            <a:pPr marL="0" indent="0" algn="ctr">
              <a:buClr>
                <a:schemeClr val="bg2"/>
              </a:buClr>
              <a:buNone/>
            </a:pPr>
            <a:r>
              <a:rPr lang="fr-FR" b="1" kern="0" dirty="0"/>
              <a:t>Jean-Paul Lickes</a:t>
            </a:r>
          </a:p>
          <a:p>
            <a:pPr marL="0" indent="0" algn="ctr">
              <a:buClr>
                <a:schemeClr val="bg2"/>
              </a:buClr>
              <a:buNone/>
            </a:pPr>
            <a:r>
              <a:rPr lang="fr-FR" sz="1800" kern="0" dirty="0"/>
              <a:t>Directeur de l’Administration de la gestion de l’eau</a:t>
            </a:r>
          </a:p>
          <a:p>
            <a:pPr algn="ctr">
              <a:buClr>
                <a:schemeClr val="bg2"/>
              </a:buClr>
            </a:pPr>
            <a:endParaRPr lang="fr-FR" b="1" kern="0" dirty="0"/>
          </a:p>
        </p:txBody>
      </p:sp>
      <p:pic>
        <p:nvPicPr>
          <p:cNvPr id="11" name="Picture 10" descr="GOUV_SIP"/>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13499" y="5399350"/>
            <a:ext cx="2344385" cy="859000"/>
          </a:xfrm>
          <a:prstGeom prst="rect">
            <a:avLst/>
          </a:prstGeom>
          <a:noFill/>
          <a:ln>
            <a:noFill/>
          </a:ln>
        </p:spPr>
      </p:pic>
    </p:spTree>
    <p:extLst>
      <p:ext uri="{BB962C8B-B14F-4D97-AF65-F5344CB8AC3E}">
        <p14:creationId xmlns:p14="http://schemas.microsoft.com/office/powerpoint/2010/main" val="4418470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1800" dirty="0"/>
              <a:t>La qualité de l’eau au Luxembourg</a:t>
            </a:r>
            <a:endParaRPr lang="fr-LU" sz="1800" dirty="0"/>
          </a:p>
        </p:txBody>
      </p:sp>
      <p:sp>
        <p:nvSpPr>
          <p:cNvPr id="5" name="Slide Number Placeholder 4"/>
          <p:cNvSpPr>
            <a:spLocks noGrp="1"/>
          </p:cNvSpPr>
          <p:nvPr>
            <p:ph type="sldNum" sz="quarter" idx="12"/>
          </p:nvPr>
        </p:nvSpPr>
        <p:spPr/>
        <p:txBody>
          <a:bodyPr/>
          <a:lstStyle/>
          <a:p>
            <a:pPr>
              <a:defRPr/>
            </a:pPr>
            <a:endParaRPr lang="fr-CH" dirty="0"/>
          </a:p>
          <a:p>
            <a:pPr>
              <a:defRPr/>
            </a:pPr>
            <a:fld id="{8D9675EF-14CD-4ED8-B4FA-515528AC52E1}" type="slidenum">
              <a:rPr lang="fr-CH" smtClean="0"/>
              <a:pPr>
                <a:defRPr/>
              </a:pPr>
              <a:t>18</a:t>
            </a:fld>
            <a:endParaRPr lang="fr-CH"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9571" y="958435"/>
            <a:ext cx="2800301" cy="1868424"/>
          </a:xfrm>
          <a:prstGeom prst="rect">
            <a:avLst/>
          </a:prstGeom>
        </p:spPr>
      </p:pic>
      <p:sp>
        <p:nvSpPr>
          <p:cNvPr id="9" name="TextBox 8"/>
          <p:cNvSpPr txBox="1"/>
          <p:nvPr/>
        </p:nvSpPr>
        <p:spPr>
          <a:xfrm>
            <a:off x="3827144" y="1749671"/>
            <a:ext cx="4524694" cy="830997"/>
          </a:xfrm>
          <a:prstGeom prst="rect">
            <a:avLst/>
          </a:prstGeom>
          <a:noFill/>
        </p:spPr>
        <p:txBody>
          <a:bodyPr wrap="square" rtlCol="0">
            <a:spAutoFit/>
          </a:bodyPr>
          <a:lstStyle/>
          <a:p>
            <a:pPr algn="ctr">
              <a:lnSpc>
                <a:spcPct val="150000"/>
              </a:lnSpc>
            </a:pPr>
            <a:r>
              <a:rPr lang="fr-FR" sz="1600" b="1" dirty="0">
                <a:solidFill>
                  <a:schemeClr val="bg2"/>
                </a:solidFill>
                <a:latin typeface="+mj-lt"/>
              </a:rPr>
              <a:t>« Un des aliments les plus réglementés, contrôlés et les plus sûrs. »</a:t>
            </a:r>
          </a:p>
        </p:txBody>
      </p:sp>
      <p:sp>
        <p:nvSpPr>
          <p:cNvPr id="10" name="TextBox 9"/>
          <p:cNvSpPr txBox="1"/>
          <p:nvPr/>
        </p:nvSpPr>
        <p:spPr>
          <a:xfrm>
            <a:off x="251520" y="2780928"/>
            <a:ext cx="8712968" cy="1569660"/>
          </a:xfrm>
          <a:prstGeom prst="rect">
            <a:avLst/>
          </a:prstGeom>
          <a:noFill/>
        </p:spPr>
        <p:txBody>
          <a:bodyPr wrap="square" rtlCol="0">
            <a:spAutoFit/>
          </a:bodyPr>
          <a:lstStyle/>
          <a:p>
            <a:pPr algn="just">
              <a:lnSpc>
                <a:spcPct val="150000"/>
              </a:lnSpc>
            </a:pPr>
            <a:r>
              <a:rPr lang="fr-FR" sz="1600" dirty="0">
                <a:solidFill>
                  <a:schemeClr val="bg2"/>
                </a:solidFill>
                <a:latin typeface="+mj-lt"/>
              </a:rPr>
              <a:t>En 2020, l'AGE a analysé 4.360 échantillons d'eau provenant des réseaux d'eau, des réservoirs, des sources et des forages. Les communes et les syndicats ont effectué les analyses sur plus de 7.500 échantillons d’eau prélevés à la source, au traitement et dans leurs réseaux de distribution. Cela représente plus de 30 analyses/jour.</a:t>
            </a:r>
          </a:p>
        </p:txBody>
      </p:sp>
      <p:sp>
        <p:nvSpPr>
          <p:cNvPr id="11" name="TextBox 10"/>
          <p:cNvSpPr txBox="1"/>
          <p:nvPr/>
        </p:nvSpPr>
        <p:spPr>
          <a:xfrm>
            <a:off x="339549" y="4340604"/>
            <a:ext cx="8712968" cy="2308324"/>
          </a:xfrm>
          <a:prstGeom prst="rect">
            <a:avLst/>
          </a:prstGeom>
          <a:noFill/>
        </p:spPr>
        <p:txBody>
          <a:bodyPr wrap="square" rtlCol="0">
            <a:spAutoFit/>
          </a:bodyPr>
          <a:lstStyle/>
          <a:p>
            <a:pPr algn="just">
              <a:lnSpc>
                <a:spcPct val="150000"/>
              </a:lnSpc>
            </a:pPr>
            <a:r>
              <a:rPr lang="fr-FR" sz="1600" b="1" dirty="0">
                <a:solidFill>
                  <a:schemeClr val="bg2"/>
                </a:solidFill>
                <a:latin typeface="+mj-lt"/>
              </a:rPr>
              <a:t>Tests de conformité :</a:t>
            </a:r>
          </a:p>
          <a:p>
            <a:pPr marL="285750" indent="-285750" algn="just">
              <a:lnSpc>
                <a:spcPct val="150000"/>
              </a:lnSpc>
              <a:buFont typeface="Arial" panose="020B0604020202020204" pitchFamily="34" charset="0"/>
              <a:buChar char="•"/>
            </a:pPr>
            <a:r>
              <a:rPr lang="fr-FR" sz="1600" u="sng" dirty="0">
                <a:solidFill>
                  <a:schemeClr val="bg2"/>
                </a:solidFill>
                <a:latin typeface="+mj-lt"/>
              </a:rPr>
              <a:t>Routiniers</a:t>
            </a:r>
          </a:p>
          <a:p>
            <a:pPr marL="742950" lvl="1" indent="-285750" algn="just">
              <a:lnSpc>
                <a:spcPct val="150000"/>
              </a:lnSpc>
              <a:buFont typeface="Arial" panose="020B0604020202020204" pitchFamily="34" charset="0"/>
              <a:buChar char="•"/>
            </a:pPr>
            <a:r>
              <a:rPr lang="fr-FR" sz="1600" dirty="0">
                <a:solidFill>
                  <a:schemeClr val="bg2"/>
                </a:solidFill>
                <a:latin typeface="+mj-lt"/>
              </a:rPr>
              <a:t>27 paramètres (aspects bactériologiques et physico-chimiques)</a:t>
            </a:r>
          </a:p>
          <a:p>
            <a:pPr marL="285750" indent="-285750" algn="just">
              <a:lnSpc>
                <a:spcPct val="150000"/>
              </a:lnSpc>
              <a:buFont typeface="Arial" panose="020B0604020202020204" pitchFamily="34" charset="0"/>
              <a:buChar char="•"/>
            </a:pPr>
            <a:r>
              <a:rPr lang="fr-FR" sz="1600" u="sng" dirty="0">
                <a:solidFill>
                  <a:schemeClr val="bg2"/>
                </a:solidFill>
                <a:latin typeface="+mj-lt"/>
              </a:rPr>
              <a:t>Contrôles complets</a:t>
            </a:r>
          </a:p>
          <a:p>
            <a:pPr marL="742950" lvl="1" indent="-285750" algn="just">
              <a:lnSpc>
                <a:spcPct val="150000"/>
              </a:lnSpc>
              <a:buFont typeface="Arial" panose="020B0604020202020204" pitchFamily="34" charset="0"/>
              <a:buChar char="•"/>
            </a:pPr>
            <a:r>
              <a:rPr lang="fr-FR" sz="1600" dirty="0">
                <a:solidFill>
                  <a:schemeClr val="bg2"/>
                </a:solidFill>
                <a:latin typeface="+mj-lt"/>
              </a:rPr>
              <a:t>193 paramètres (bactériologiques, physico-chimiques, spectroscopie, matières organiques, radioactivité…)</a:t>
            </a:r>
          </a:p>
        </p:txBody>
      </p:sp>
    </p:spTree>
    <p:extLst>
      <p:ext uri="{BB962C8B-B14F-4D97-AF65-F5344CB8AC3E}">
        <p14:creationId xmlns:p14="http://schemas.microsoft.com/office/powerpoint/2010/main" val="23204714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endParaRPr lang="fr-CH" dirty="0"/>
          </a:p>
          <a:p>
            <a:pPr>
              <a:defRPr/>
            </a:pPr>
            <a:fld id="{8D9675EF-14CD-4ED8-B4FA-515528AC52E1}" type="slidenum">
              <a:rPr lang="fr-CH" smtClean="0"/>
              <a:pPr>
                <a:defRPr/>
              </a:pPr>
              <a:t>19</a:t>
            </a:fld>
            <a:endParaRPr lang="fr-CH" dirty="0"/>
          </a:p>
        </p:txBody>
      </p:sp>
      <p:sp>
        <p:nvSpPr>
          <p:cNvPr id="11" name="TextBox 10"/>
          <p:cNvSpPr txBox="1"/>
          <p:nvPr/>
        </p:nvSpPr>
        <p:spPr>
          <a:xfrm>
            <a:off x="319519" y="1124744"/>
            <a:ext cx="5221088" cy="4893647"/>
          </a:xfrm>
          <a:prstGeom prst="rect">
            <a:avLst/>
          </a:prstGeom>
          <a:noFill/>
        </p:spPr>
        <p:txBody>
          <a:bodyPr wrap="square" rtlCol="0">
            <a:spAutoFit/>
          </a:bodyPr>
          <a:lstStyle/>
          <a:p>
            <a:pPr algn="just">
              <a:lnSpc>
                <a:spcPct val="150000"/>
              </a:lnSpc>
            </a:pPr>
            <a:r>
              <a:rPr lang="fr-FR" sz="1600" b="1" dirty="0">
                <a:solidFill>
                  <a:schemeClr val="bg2"/>
                </a:solidFill>
                <a:latin typeface="+mj-lt"/>
              </a:rPr>
              <a:t>Directive sur l’eau potable</a:t>
            </a:r>
          </a:p>
          <a:p>
            <a:pPr marL="285750" indent="-285750" algn="just">
              <a:lnSpc>
                <a:spcPct val="150000"/>
              </a:lnSpc>
              <a:buFont typeface="Arial" panose="020B0604020202020204" pitchFamily="34" charset="0"/>
              <a:buChar char="•"/>
            </a:pPr>
            <a:endParaRPr lang="fr-FR" sz="1600" dirty="0">
              <a:solidFill>
                <a:schemeClr val="bg2"/>
              </a:solidFill>
              <a:latin typeface="+mj-lt"/>
            </a:endParaRPr>
          </a:p>
          <a:p>
            <a:pPr marL="285750" indent="-285750" algn="just">
              <a:lnSpc>
                <a:spcPct val="150000"/>
              </a:lnSpc>
              <a:buFont typeface="Arial" panose="020B0604020202020204" pitchFamily="34" charset="0"/>
              <a:buChar char="•"/>
            </a:pPr>
            <a:r>
              <a:rPr lang="fr-FR" sz="1600" dirty="0">
                <a:solidFill>
                  <a:schemeClr val="bg2"/>
                </a:solidFill>
                <a:latin typeface="+mj-lt"/>
              </a:rPr>
              <a:t>La nouvelle directive européenne (2020/2184), résultat d’un pétition à l’échelle européenne va encore renforcer le contrôle et garantir l’accès du public aux informations sur la qualité de l’eau.</a:t>
            </a:r>
          </a:p>
          <a:p>
            <a:pPr marL="285750" indent="-285750" algn="just">
              <a:lnSpc>
                <a:spcPct val="150000"/>
              </a:lnSpc>
              <a:buFont typeface="Arial" panose="020B0604020202020204" pitchFamily="34" charset="0"/>
              <a:buChar char="•"/>
            </a:pPr>
            <a:endParaRPr lang="fr-FR" sz="1600" dirty="0">
              <a:solidFill>
                <a:schemeClr val="bg2"/>
              </a:solidFill>
              <a:latin typeface="+mj-lt"/>
            </a:endParaRPr>
          </a:p>
          <a:p>
            <a:pPr marL="285750" indent="-285750" algn="just">
              <a:lnSpc>
                <a:spcPct val="150000"/>
              </a:lnSpc>
              <a:buFont typeface="Arial" panose="020B0604020202020204" pitchFamily="34" charset="0"/>
              <a:buChar char="•"/>
            </a:pPr>
            <a:r>
              <a:rPr lang="fr-FR" sz="1600" dirty="0">
                <a:solidFill>
                  <a:schemeClr val="bg2"/>
                </a:solidFill>
                <a:latin typeface="+mj-lt"/>
              </a:rPr>
              <a:t>Une nouvelle loi relative à l’eau potable sera prochainement présentée au Luxembourg.</a:t>
            </a:r>
          </a:p>
          <a:p>
            <a:pPr marL="285750" indent="-285750" algn="just">
              <a:lnSpc>
                <a:spcPct val="150000"/>
              </a:lnSpc>
              <a:buFont typeface="Arial" panose="020B0604020202020204" pitchFamily="34" charset="0"/>
              <a:buChar char="•"/>
            </a:pPr>
            <a:endParaRPr lang="fr-FR" sz="1600" dirty="0">
              <a:solidFill>
                <a:schemeClr val="bg2"/>
              </a:solidFill>
              <a:latin typeface="+mj-lt"/>
            </a:endParaRPr>
          </a:p>
          <a:p>
            <a:pPr marL="285750" indent="-285750" algn="just">
              <a:lnSpc>
                <a:spcPct val="150000"/>
              </a:lnSpc>
              <a:buFont typeface="Arial" panose="020B0604020202020204" pitchFamily="34" charset="0"/>
              <a:buChar char="•"/>
            </a:pPr>
            <a:r>
              <a:rPr lang="fr-FR" sz="1600" dirty="0">
                <a:solidFill>
                  <a:schemeClr val="bg2"/>
                </a:solidFill>
                <a:latin typeface="+mj-lt"/>
              </a:rPr>
              <a:t>L’eau potable sera un sujet important en 2021 avec de nombreuses actions prévues.</a:t>
            </a:r>
          </a:p>
          <a:p>
            <a:pPr algn="just">
              <a:lnSpc>
                <a:spcPct val="150000"/>
              </a:lnSpc>
            </a:pPr>
            <a:endParaRPr lang="fr-FR" sz="1600" dirty="0">
              <a:solidFill>
                <a:schemeClr val="bg2"/>
              </a:solidFill>
              <a:latin typeface="+mj-lt"/>
            </a:endParaRPr>
          </a:p>
        </p:txBody>
      </p:sp>
      <p:pic>
        <p:nvPicPr>
          <p:cNvPr id="1026" name="Picture 2" descr="Résultat de recherche d'images pour &quot;qualité de l'eau&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6136" y="2204864"/>
            <a:ext cx="3120191" cy="2988697"/>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1"/>
          <p:cNvSpPr>
            <a:spLocks noGrp="1"/>
          </p:cNvSpPr>
          <p:nvPr>
            <p:ph type="title"/>
          </p:nvPr>
        </p:nvSpPr>
        <p:spPr>
          <a:xfrm>
            <a:off x="323528" y="116632"/>
            <a:ext cx="6192688" cy="504056"/>
          </a:xfrm>
        </p:spPr>
        <p:txBody>
          <a:bodyPr/>
          <a:lstStyle/>
          <a:p>
            <a:r>
              <a:rPr lang="fr-FR" sz="1800" dirty="0"/>
              <a:t>La qualité de l’eau au Luxembourg</a:t>
            </a:r>
            <a:endParaRPr lang="fr-LU" sz="1800" dirty="0"/>
          </a:p>
        </p:txBody>
      </p:sp>
    </p:spTree>
    <p:extLst>
      <p:ext uri="{BB962C8B-B14F-4D97-AF65-F5344CB8AC3E}">
        <p14:creationId xmlns:p14="http://schemas.microsoft.com/office/powerpoint/2010/main" val="7973418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1800" dirty="0"/>
              <a:t>L'eau du robinet : un aliment naturel, durable et de qualité </a:t>
            </a:r>
            <a:endParaRPr lang="fr-LU" sz="1800" dirty="0"/>
          </a:p>
        </p:txBody>
      </p:sp>
      <p:sp>
        <p:nvSpPr>
          <p:cNvPr id="5" name="Slide Number Placeholder 4"/>
          <p:cNvSpPr>
            <a:spLocks noGrp="1"/>
          </p:cNvSpPr>
          <p:nvPr>
            <p:ph type="sldNum" sz="quarter" idx="12"/>
          </p:nvPr>
        </p:nvSpPr>
        <p:spPr/>
        <p:txBody>
          <a:bodyPr/>
          <a:lstStyle/>
          <a:p>
            <a:pPr>
              <a:defRPr/>
            </a:pPr>
            <a:endParaRPr lang="fr-CH" dirty="0"/>
          </a:p>
          <a:p>
            <a:pPr>
              <a:defRPr/>
            </a:pPr>
            <a:fld id="{8D9675EF-14CD-4ED8-B4FA-515528AC52E1}" type="slidenum">
              <a:rPr lang="fr-CH" smtClean="0"/>
              <a:pPr>
                <a:defRPr/>
              </a:pPr>
              <a:t>2</a:t>
            </a:fld>
            <a:endParaRPr lang="fr-CH" dirty="0"/>
          </a:p>
        </p:txBody>
      </p:sp>
      <p:sp>
        <p:nvSpPr>
          <p:cNvPr id="12" name="TextBox 11"/>
          <p:cNvSpPr txBox="1"/>
          <p:nvPr/>
        </p:nvSpPr>
        <p:spPr>
          <a:xfrm>
            <a:off x="316813" y="1916832"/>
            <a:ext cx="8813233" cy="1754326"/>
          </a:xfrm>
          <a:prstGeom prst="rect">
            <a:avLst/>
          </a:prstGeom>
          <a:noFill/>
        </p:spPr>
        <p:txBody>
          <a:bodyPr wrap="square" rtlCol="0">
            <a:spAutoFit/>
          </a:bodyPr>
          <a:lstStyle/>
          <a:p>
            <a:pPr marL="342900" indent="-342900">
              <a:lnSpc>
                <a:spcPct val="150000"/>
              </a:lnSpc>
              <a:buFont typeface="+mj-lt"/>
              <a:buAutoNum type="arabicPeriod"/>
            </a:pPr>
            <a:r>
              <a:rPr lang="fr-FR" sz="2400" dirty="0">
                <a:solidFill>
                  <a:schemeClr val="bg2"/>
                </a:solidFill>
                <a:latin typeface="+mj-lt"/>
              </a:rPr>
              <a:t>Les résultats de l’enquête sur la consommation de l’eau du robinet</a:t>
            </a:r>
          </a:p>
          <a:p>
            <a:pPr marL="342900" indent="-342900">
              <a:lnSpc>
                <a:spcPct val="150000"/>
              </a:lnSpc>
              <a:buFont typeface="+mj-lt"/>
              <a:buAutoNum type="arabicPeriod"/>
            </a:pPr>
            <a:r>
              <a:rPr lang="fr-FR" sz="2400" dirty="0">
                <a:solidFill>
                  <a:schemeClr val="bg2">
                    <a:lumMod val="20000"/>
                    <a:lumOff val="80000"/>
                  </a:schemeClr>
                </a:solidFill>
                <a:latin typeface="+mj-lt"/>
              </a:rPr>
              <a:t>Les infrastructures d’eau : un patrimoine majeur</a:t>
            </a:r>
            <a:endParaRPr lang="fr-FR" sz="2400" dirty="0">
              <a:solidFill>
                <a:schemeClr val="bg2"/>
              </a:solidFill>
              <a:latin typeface="+mj-lt"/>
            </a:endParaRPr>
          </a:p>
          <a:p>
            <a:pPr marL="342900" indent="-342900">
              <a:lnSpc>
                <a:spcPct val="150000"/>
              </a:lnSpc>
              <a:buFont typeface="+mj-lt"/>
              <a:buAutoNum type="arabicPeriod"/>
            </a:pPr>
            <a:r>
              <a:rPr lang="fr-FR" sz="2400" dirty="0">
                <a:solidFill>
                  <a:schemeClr val="bg2">
                    <a:lumMod val="20000"/>
                    <a:lumOff val="80000"/>
                  </a:schemeClr>
                </a:solidFill>
                <a:latin typeface="+mj-lt"/>
              </a:rPr>
              <a:t>La qualité de l’eau au Luxembourg</a:t>
            </a:r>
          </a:p>
        </p:txBody>
      </p:sp>
      <p:sp>
        <p:nvSpPr>
          <p:cNvPr id="13" name="TextBox 12"/>
          <p:cNvSpPr txBox="1"/>
          <p:nvPr/>
        </p:nvSpPr>
        <p:spPr>
          <a:xfrm>
            <a:off x="316813" y="1233213"/>
            <a:ext cx="2944981" cy="461665"/>
          </a:xfrm>
          <a:prstGeom prst="rect">
            <a:avLst/>
          </a:prstGeom>
          <a:noFill/>
        </p:spPr>
        <p:txBody>
          <a:bodyPr wrap="square" rtlCol="0">
            <a:spAutoFit/>
          </a:bodyPr>
          <a:lstStyle/>
          <a:p>
            <a:r>
              <a:rPr lang="fr-FR" sz="2400" b="1" u="sng" dirty="0">
                <a:solidFill>
                  <a:schemeClr val="bg2"/>
                </a:solidFill>
                <a:latin typeface="+mj-lt"/>
              </a:rPr>
              <a:t>Programme </a:t>
            </a: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275748" y="5698466"/>
            <a:ext cx="2895361" cy="761674"/>
          </a:xfrm>
          <a:prstGeom prst="rect">
            <a:avLst/>
          </a:prstGeom>
          <a:noFill/>
          <a:extLst>
            <a:ext uri="{909E8E84-426E-40DD-AFC4-6F175D3DCCD1}">
              <a14:hiddenFill xmlns:a14="http://schemas.microsoft.com/office/drawing/2010/main">
                <a:solidFill>
                  <a:srgbClr val="FFFFFF"/>
                </a:solidFill>
              </a14:hiddenFill>
            </a:ext>
          </a:extLst>
        </p:spPr>
      </p:pic>
      <p:sp>
        <p:nvSpPr>
          <p:cNvPr id="8" name="Subtitle 2"/>
          <p:cNvSpPr txBox="1">
            <a:spLocks/>
          </p:cNvSpPr>
          <p:nvPr/>
        </p:nvSpPr>
        <p:spPr bwMode="auto">
          <a:xfrm>
            <a:off x="1835696" y="3429000"/>
            <a:ext cx="5508104" cy="219375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1"/>
              </a:buClr>
              <a:buSzPct val="80000"/>
              <a:buFont typeface="Wingdings" pitchFamily="2" charset="2"/>
              <a:buChar char="Ø"/>
              <a:defRPr sz="3200">
                <a:solidFill>
                  <a:schemeClr val="tx2"/>
                </a:solidFill>
                <a:latin typeface="+mn-lt"/>
                <a:ea typeface="+mn-ea"/>
                <a:cs typeface="+mn-cs"/>
              </a:defRPr>
            </a:lvl1pPr>
            <a:lvl2pPr marL="742950" indent="-285750" algn="l" rtl="0" eaLnBrk="0" fontAlgn="base" hangingPunct="0">
              <a:spcBef>
                <a:spcPct val="20000"/>
              </a:spcBef>
              <a:spcAft>
                <a:spcPct val="0"/>
              </a:spcAft>
              <a:buClr>
                <a:schemeClr val="tx1"/>
              </a:buClr>
              <a:buSzPct val="100000"/>
              <a:buFont typeface="Arial" pitchFamily="34" charset="0"/>
              <a:buChar char="•"/>
              <a:defRPr sz="2800">
                <a:solidFill>
                  <a:schemeClr val="tx2"/>
                </a:solidFill>
                <a:latin typeface="+mn-lt"/>
              </a:defRPr>
            </a:lvl2pPr>
            <a:lvl3pPr marL="1143000" indent="-228600" algn="l" rtl="0" eaLnBrk="0" fontAlgn="base" hangingPunct="0">
              <a:spcBef>
                <a:spcPct val="20000"/>
              </a:spcBef>
              <a:spcAft>
                <a:spcPct val="0"/>
              </a:spcAft>
              <a:buClr>
                <a:schemeClr val="tx1"/>
              </a:buClr>
              <a:buFont typeface="Calibri" pitchFamily="34" charset="0"/>
              <a:buChar char="‒"/>
              <a:defRPr sz="2400">
                <a:solidFill>
                  <a:schemeClr val="tx2"/>
                </a:solidFill>
                <a:latin typeface="+mn-lt"/>
              </a:defRPr>
            </a:lvl3pPr>
            <a:lvl4pPr marL="1600200" indent="-228600" algn="l" rtl="0" eaLnBrk="0" fontAlgn="base" hangingPunct="0">
              <a:spcBef>
                <a:spcPct val="20000"/>
              </a:spcBef>
              <a:spcAft>
                <a:spcPct val="0"/>
              </a:spcAft>
              <a:buClr>
                <a:schemeClr val="tx1"/>
              </a:buClr>
              <a:buFont typeface="Calibri" pitchFamily="34" charset="0"/>
              <a:buChar char="»"/>
              <a:defRPr sz="2000">
                <a:solidFill>
                  <a:schemeClr val="tx2"/>
                </a:solidFill>
                <a:latin typeface="+mn-lt"/>
              </a:defRPr>
            </a:lvl4pPr>
            <a:lvl5pPr marL="2057400" indent="-228600" algn="l" rtl="0" eaLnBrk="0" fontAlgn="base" hangingPunct="0">
              <a:spcBef>
                <a:spcPct val="20000"/>
              </a:spcBef>
              <a:spcAft>
                <a:spcPct val="0"/>
              </a:spcAft>
              <a:buClr>
                <a:schemeClr val="tx1"/>
              </a:buClr>
              <a:buFont typeface="Wingdings" pitchFamily="2" charset="2"/>
              <a:buChar char="§"/>
              <a:defRPr sz="2000">
                <a:solidFill>
                  <a:schemeClr val="tx2"/>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ctr"/>
            <a:endParaRPr lang="fr-FR" b="1" kern="0" dirty="0">
              <a:solidFill>
                <a:schemeClr val="bg2"/>
              </a:solidFill>
            </a:endParaRPr>
          </a:p>
          <a:p>
            <a:pPr marL="0" indent="0" algn="ctr">
              <a:buClr>
                <a:schemeClr val="bg2"/>
              </a:buClr>
              <a:buNone/>
            </a:pPr>
            <a:r>
              <a:rPr lang="fr-FR" b="1" kern="0" dirty="0"/>
              <a:t>Carole Dieschbourg</a:t>
            </a:r>
          </a:p>
          <a:p>
            <a:pPr marL="0" indent="0" algn="ctr">
              <a:buClr>
                <a:schemeClr val="bg2"/>
              </a:buClr>
              <a:buNone/>
            </a:pPr>
            <a:r>
              <a:rPr lang="fr-FR" sz="1800" kern="0" dirty="0"/>
              <a:t>Ministre de l’Environnement, du Climat </a:t>
            </a:r>
          </a:p>
          <a:p>
            <a:pPr marL="0" indent="0" algn="ctr">
              <a:buClr>
                <a:schemeClr val="bg2"/>
              </a:buClr>
              <a:buNone/>
            </a:pPr>
            <a:r>
              <a:rPr lang="fr-FR" sz="1800" kern="0" dirty="0"/>
              <a:t>et du Développement durable</a:t>
            </a:r>
          </a:p>
          <a:p>
            <a:pPr algn="ctr">
              <a:buClr>
                <a:schemeClr val="bg2"/>
              </a:buClr>
            </a:pPr>
            <a:endParaRPr lang="fr-FR" b="1" kern="0" dirty="0"/>
          </a:p>
        </p:txBody>
      </p:sp>
    </p:spTree>
    <p:extLst>
      <p:ext uri="{BB962C8B-B14F-4D97-AF65-F5344CB8AC3E}">
        <p14:creationId xmlns:p14="http://schemas.microsoft.com/office/powerpoint/2010/main" val="39760129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1800" dirty="0"/>
              <a:t>L'eau du robinet : un aliment naturel, durable et de qualité </a:t>
            </a:r>
            <a:endParaRPr lang="fr-LU" sz="1800" dirty="0"/>
          </a:p>
        </p:txBody>
      </p:sp>
      <p:sp>
        <p:nvSpPr>
          <p:cNvPr id="5" name="Slide Number Placeholder 4"/>
          <p:cNvSpPr>
            <a:spLocks noGrp="1"/>
          </p:cNvSpPr>
          <p:nvPr>
            <p:ph type="sldNum" sz="quarter" idx="12"/>
          </p:nvPr>
        </p:nvSpPr>
        <p:spPr/>
        <p:txBody>
          <a:bodyPr/>
          <a:lstStyle/>
          <a:p>
            <a:pPr>
              <a:defRPr/>
            </a:pPr>
            <a:endParaRPr lang="fr-CH" dirty="0"/>
          </a:p>
          <a:p>
            <a:pPr>
              <a:defRPr/>
            </a:pPr>
            <a:fld id="{8D9675EF-14CD-4ED8-B4FA-515528AC52E1}" type="slidenum">
              <a:rPr lang="fr-CH" smtClean="0"/>
              <a:pPr>
                <a:defRPr/>
              </a:pPr>
              <a:t>20</a:t>
            </a:fld>
            <a:endParaRPr lang="fr-CH" dirty="0"/>
          </a:p>
        </p:txBody>
      </p:sp>
      <p:sp>
        <p:nvSpPr>
          <p:cNvPr id="13" name="TextBox 12"/>
          <p:cNvSpPr txBox="1"/>
          <p:nvPr/>
        </p:nvSpPr>
        <p:spPr>
          <a:xfrm>
            <a:off x="306689" y="1382036"/>
            <a:ext cx="8640960" cy="830997"/>
          </a:xfrm>
          <a:prstGeom prst="rect">
            <a:avLst/>
          </a:prstGeom>
          <a:noFill/>
        </p:spPr>
        <p:txBody>
          <a:bodyPr wrap="square" rtlCol="0">
            <a:spAutoFit/>
          </a:bodyPr>
          <a:lstStyle/>
          <a:p>
            <a:pPr algn="ctr">
              <a:lnSpc>
                <a:spcPct val="150000"/>
              </a:lnSpc>
            </a:pPr>
            <a:r>
              <a:rPr lang="fr-FR" sz="1600" b="1" dirty="0">
                <a:solidFill>
                  <a:schemeClr val="bg2"/>
                </a:solidFill>
                <a:latin typeface="+mj-lt"/>
              </a:rPr>
              <a:t>« Les résultats de l'étude sont le point de départ pour une initiative visant à promouvoir la consommation d'eau du robinet comme habitude saine et écologiquement durable. »</a:t>
            </a:r>
          </a:p>
        </p:txBody>
      </p:sp>
      <p:sp>
        <p:nvSpPr>
          <p:cNvPr id="14" name="TextBox 13"/>
          <p:cNvSpPr txBox="1"/>
          <p:nvPr/>
        </p:nvSpPr>
        <p:spPr>
          <a:xfrm>
            <a:off x="323528" y="2636912"/>
            <a:ext cx="5254134" cy="4293483"/>
          </a:xfrm>
          <a:prstGeom prst="rect">
            <a:avLst/>
          </a:prstGeom>
          <a:noFill/>
        </p:spPr>
        <p:txBody>
          <a:bodyPr wrap="square" rtlCol="0">
            <a:spAutoFit/>
          </a:bodyPr>
          <a:lstStyle/>
          <a:p>
            <a:pPr>
              <a:lnSpc>
                <a:spcPct val="150000"/>
              </a:lnSpc>
            </a:pPr>
            <a:r>
              <a:rPr lang="fr-FR" sz="1400" dirty="0">
                <a:solidFill>
                  <a:schemeClr val="bg2"/>
                </a:solidFill>
                <a:latin typeface="+mj-lt"/>
              </a:rPr>
              <a:t>D’</a:t>
            </a:r>
            <a:r>
              <a:rPr lang="fr-FR" sz="1400" dirty="0" err="1">
                <a:solidFill>
                  <a:schemeClr val="bg2"/>
                </a:solidFill>
                <a:latin typeface="+mj-lt"/>
              </a:rPr>
              <a:t>Waasserverwaltung</a:t>
            </a:r>
            <a:r>
              <a:rPr lang="fr-FR" sz="1400" dirty="0">
                <a:solidFill>
                  <a:schemeClr val="bg2"/>
                </a:solidFill>
                <a:latin typeface="+mj-lt"/>
              </a:rPr>
              <a:t> </a:t>
            </a:r>
            <a:r>
              <a:rPr lang="fr-FR" sz="1400" dirty="0" err="1">
                <a:solidFill>
                  <a:schemeClr val="bg2"/>
                </a:solidFill>
                <a:latin typeface="+mj-lt"/>
              </a:rPr>
              <a:t>lancéiert</a:t>
            </a:r>
            <a:r>
              <a:rPr lang="fr-FR" sz="1400" dirty="0">
                <a:solidFill>
                  <a:schemeClr val="bg2"/>
                </a:solidFill>
                <a:latin typeface="+mj-lt"/>
              </a:rPr>
              <a:t> den 23. </a:t>
            </a:r>
            <a:r>
              <a:rPr lang="fr-FR" sz="1400" dirty="0" err="1">
                <a:solidFill>
                  <a:schemeClr val="bg2"/>
                </a:solidFill>
                <a:latin typeface="+mj-lt"/>
              </a:rPr>
              <a:t>Februar</a:t>
            </a:r>
            <a:r>
              <a:rPr lang="fr-FR" sz="1400" dirty="0">
                <a:solidFill>
                  <a:schemeClr val="bg2"/>
                </a:solidFill>
                <a:latin typeface="+mj-lt"/>
              </a:rPr>
              <a:t> 2021 </a:t>
            </a:r>
            <a:r>
              <a:rPr lang="fr-FR" sz="1400" dirty="0" err="1">
                <a:solidFill>
                  <a:schemeClr val="bg2"/>
                </a:solidFill>
                <a:latin typeface="+mj-lt"/>
              </a:rPr>
              <a:t>ee</a:t>
            </a:r>
            <a:r>
              <a:rPr lang="fr-FR" sz="1400" dirty="0">
                <a:solidFill>
                  <a:schemeClr val="bg2"/>
                </a:solidFill>
                <a:latin typeface="+mj-lt"/>
              </a:rPr>
              <a:t> </a:t>
            </a:r>
            <a:r>
              <a:rPr lang="fr-FR" sz="1400" dirty="0" err="1">
                <a:solidFill>
                  <a:schemeClr val="bg2"/>
                </a:solidFill>
                <a:latin typeface="+mj-lt"/>
              </a:rPr>
              <a:t>Molconcours</a:t>
            </a:r>
            <a:r>
              <a:rPr lang="fr-FR" sz="1400" dirty="0">
                <a:solidFill>
                  <a:schemeClr val="bg2"/>
                </a:solidFill>
                <a:latin typeface="+mj-lt"/>
              </a:rPr>
              <a:t> </a:t>
            </a:r>
            <a:r>
              <a:rPr lang="fr-FR" sz="1400" dirty="0" err="1">
                <a:solidFill>
                  <a:schemeClr val="bg2"/>
                </a:solidFill>
                <a:latin typeface="+mj-lt"/>
              </a:rPr>
              <a:t>fir</a:t>
            </a:r>
            <a:r>
              <a:rPr lang="fr-FR" sz="1400" dirty="0">
                <a:solidFill>
                  <a:schemeClr val="bg2"/>
                </a:solidFill>
                <a:latin typeface="+mj-lt"/>
              </a:rPr>
              <a:t> </a:t>
            </a:r>
            <a:r>
              <a:rPr lang="fr-FR" sz="1400" dirty="0" err="1">
                <a:solidFill>
                  <a:schemeClr val="bg2"/>
                </a:solidFill>
                <a:latin typeface="+mj-lt"/>
              </a:rPr>
              <a:t>Kanner</a:t>
            </a:r>
            <a:r>
              <a:rPr lang="fr-FR" sz="1400" dirty="0">
                <a:solidFill>
                  <a:schemeClr val="bg2"/>
                </a:solidFill>
                <a:latin typeface="+mj-lt"/>
              </a:rPr>
              <a:t> bis 12 </a:t>
            </a:r>
            <a:r>
              <a:rPr lang="fr-FR" sz="1400" dirty="0" err="1">
                <a:solidFill>
                  <a:schemeClr val="bg2"/>
                </a:solidFill>
                <a:latin typeface="+mj-lt"/>
              </a:rPr>
              <a:t>Joer</a:t>
            </a:r>
            <a:r>
              <a:rPr lang="fr-FR" sz="1400" dirty="0">
                <a:solidFill>
                  <a:schemeClr val="bg2"/>
                </a:solidFill>
                <a:latin typeface="+mj-lt"/>
              </a:rPr>
              <a:t>. </a:t>
            </a:r>
          </a:p>
          <a:p>
            <a:pPr>
              <a:lnSpc>
                <a:spcPct val="150000"/>
              </a:lnSpc>
            </a:pPr>
            <a:endParaRPr lang="fr-FR" sz="1400" dirty="0">
              <a:solidFill>
                <a:schemeClr val="bg2"/>
              </a:solidFill>
              <a:latin typeface="+mj-lt"/>
            </a:endParaRPr>
          </a:p>
          <a:p>
            <a:pPr>
              <a:lnSpc>
                <a:spcPct val="150000"/>
              </a:lnSpc>
            </a:pPr>
            <a:r>
              <a:rPr lang="fr-FR" sz="1400" b="1" dirty="0">
                <a:solidFill>
                  <a:schemeClr val="bg2"/>
                </a:solidFill>
                <a:latin typeface="+mj-lt"/>
              </a:rPr>
              <a:t>« </a:t>
            </a:r>
            <a:r>
              <a:rPr lang="fr-FR" sz="1400" b="1" dirty="0" err="1">
                <a:solidFill>
                  <a:schemeClr val="bg2"/>
                </a:solidFill>
                <a:latin typeface="+mj-lt"/>
              </a:rPr>
              <a:t>Waasser</a:t>
            </a:r>
            <a:r>
              <a:rPr lang="fr-FR" sz="1400" b="1" dirty="0">
                <a:solidFill>
                  <a:schemeClr val="bg2"/>
                </a:solidFill>
                <a:latin typeface="+mj-lt"/>
              </a:rPr>
              <a:t> </a:t>
            </a:r>
            <a:r>
              <a:rPr lang="fr-FR" sz="1400" b="1" dirty="0" err="1">
                <a:solidFill>
                  <a:schemeClr val="bg2"/>
                </a:solidFill>
                <a:latin typeface="+mj-lt"/>
              </a:rPr>
              <a:t>bedeit</a:t>
            </a:r>
            <a:r>
              <a:rPr lang="fr-FR" sz="1400" b="1" dirty="0">
                <a:solidFill>
                  <a:schemeClr val="bg2"/>
                </a:solidFill>
                <a:latin typeface="+mj-lt"/>
              </a:rPr>
              <a:t> </a:t>
            </a:r>
            <a:r>
              <a:rPr lang="fr-FR" sz="1400" b="1" dirty="0" err="1">
                <a:solidFill>
                  <a:schemeClr val="bg2"/>
                </a:solidFill>
                <a:latin typeface="+mj-lt"/>
              </a:rPr>
              <a:t>verschidde</a:t>
            </a:r>
            <a:r>
              <a:rPr lang="fr-FR" sz="1400" b="1" dirty="0">
                <a:solidFill>
                  <a:schemeClr val="bg2"/>
                </a:solidFill>
                <a:latin typeface="+mj-lt"/>
              </a:rPr>
              <a:t> </a:t>
            </a:r>
            <a:r>
              <a:rPr lang="fr-FR" sz="1400" b="1" dirty="0" err="1">
                <a:solidFill>
                  <a:schemeClr val="bg2"/>
                </a:solidFill>
                <a:latin typeface="+mj-lt"/>
              </a:rPr>
              <a:t>Saache</a:t>
            </a:r>
            <a:r>
              <a:rPr lang="fr-FR" sz="1400" b="1" dirty="0">
                <a:solidFill>
                  <a:schemeClr val="bg2"/>
                </a:solidFill>
                <a:latin typeface="+mj-lt"/>
              </a:rPr>
              <a:t> </a:t>
            </a:r>
            <a:r>
              <a:rPr lang="fr-FR" sz="1400" b="1" dirty="0" err="1">
                <a:solidFill>
                  <a:schemeClr val="bg2"/>
                </a:solidFill>
                <a:latin typeface="+mj-lt"/>
              </a:rPr>
              <a:t>fir</a:t>
            </a:r>
            <a:r>
              <a:rPr lang="fr-FR" sz="1400" b="1" dirty="0">
                <a:solidFill>
                  <a:schemeClr val="bg2"/>
                </a:solidFill>
                <a:latin typeface="+mj-lt"/>
              </a:rPr>
              <a:t> d’</a:t>
            </a:r>
            <a:r>
              <a:rPr lang="fr-FR" sz="1400" b="1" dirty="0" err="1">
                <a:solidFill>
                  <a:schemeClr val="bg2"/>
                </a:solidFill>
                <a:latin typeface="+mj-lt"/>
              </a:rPr>
              <a:t>Leit</a:t>
            </a:r>
            <a:r>
              <a:rPr lang="fr-FR" sz="1400" b="1" dirty="0">
                <a:solidFill>
                  <a:schemeClr val="bg2"/>
                </a:solidFill>
                <a:latin typeface="+mj-lt"/>
              </a:rPr>
              <a:t> op der </a:t>
            </a:r>
            <a:r>
              <a:rPr lang="fr-FR" sz="1400" b="1" dirty="0" err="1">
                <a:solidFill>
                  <a:schemeClr val="bg2"/>
                </a:solidFill>
                <a:latin typeface="+mj-lt"/>
              </a:rPr>
              <a:t>Welt</a:t>
            </a:r>
            <a:r>
              <a:rPr lang="fr-FR" sz="1400" b="1" dirty="0">
                <a:solidFill>
                  <a:schemeClr val="bg2"/>
                </a:solidFill>
                <a:latin typeface="+mj-lt"/>
              </a:rPr>
              <a:t>. Wat </a:t>
            </a:r>
            <a:r>
              <a:rPr lang="fr-FR" sz="1400" b="1" dirty="0" err="1">
                <a:solidFill>
                  <a:schemeClr val="bg2"/>
                </a:solidFill>
                <a:latin typeface="+mj-lt"/>
              </a:rPr>
              <a:t>bedeit</a:t>
            </a:r>
            <a:r>
              <a:rPr lang="fr-FR" sz="1400" b="1" dirty="0">
                <a:solidFill>
                  <a:schemeClr val="bg2"/>
                </a:solidFill>
                <a:latin typeface="+mj-lt"/>
              </a:rPr>
              <a:t> </a:t>
            </a:r>
            <a:r>
              <a:rPr lang="fr-FR" sz="1400" b="1" dirty="0" err="1">
                <a:solidFill>
                  <a:schemeClr val="bg2"/>
                </a:solidFill>
                <a:latin typeface="+mj-lt"/>
              </a:rPr>
              <a:t>Waasser</a:t>
            </a:r>
            <a:r>
              <a:rPr lang="fr-FR" sz="1400" b="1" dirty="0">
                <a:solidFill>
                  <a:schemeClr val="bg2"/>
                </a:solidFill>
                <a:latin typeface="+mj-lt"/>
              </a:rPr>
              <a:t> </a:t>
            </a:r>
            <a:r>
              <a:rPr lang="fr-FR" sz="1400" b="1" dirty="0" err="1">
                <a:solidFill>
                  <a:schemeClr val="bg2"/>
                </a:solidFill>
                <a:latin typeface="+mj-lt"/>
              </a:rPr>
              <a:t>fir</a:t>
            </a:r>
            <a:r>
              <a:rPr lang="fr-FR" sz="1400" b="1" dirty="0">
                <a:solidFill>
                  <a:schemeClr val="bg2"/>
                </a:solidFill>
                <a:latin typeface="+mj-lt"/>
              </a:rPr>
              <a:t> </a:t>
            </a:r>
            <a:r>
              <a:rPr lang="fr-FR" sz="1400" b="1" dirty="0" err="1">
                <a:solidFill>
                  <a:schemeClr val="bg2"/>
                </a:solidFill>
                <a:latin typeface="+mj-lt"/>
              </a:rPr>
              <a:t>dech</a:t>
            </a:r>
            <a:r>
              <a:rPr lang="fr-FR" sz="1400" b="1" dirty="0">
                <a:solidFill>
                  <a:schemeClr val="bg2"/>
                </a:solidFill>
                <a:latin typeface="+mj-lt"/>
              </a:rPr>
              <a:t>? </a:t>
            </a:r>
            <a:r>
              <a:rPr lang="fr-FR" sz="1400" b="1" dirty="0" err="1">
                <a:solidFill>
                  <a:schemeClr val="bg2"/>
                </a:solidFill>
                <a:latin typeface="+mj-lt"/>
              </a:rPr>
              <a:t>Wéi</a:t>
            </a:r>
            <a:r>
              <a:rPr lang="fr-FR" sz="1400" b="1" dirty="0">
                <a:solidFill>
                  <a:schemeClr val="bg2"/>
                </a:solidFill>
                <a:latin typeface="+mj-lt"/>
              </a:rPr>
              <a:t> </a:t>
            </a:r>
            <a:r>
              <a:rPr lang="fr-FR" sz="1400" b="1" dirty="0" err="1">
                <a:solidFill>
                  <a:schemeClr val="bg2"/>
                </a:solidFill>
                <a:latin typeface="+mj-lt"/>
              </a:rPr>
              <a:t>wichteg</a:t>
            </a:r>
            <a:r>
              <a:rPr lang="fr-FR" sz="1400" b="1" dirty="0">
                <a:solidFill>
                  <a:schemeClr val="bg2"/>
                </a:solidFill>
                <a:latin typeface="+mj-lt"/>
              </a:rPr>
              <a:t> </a:t>
            </a:r>
            <a:r>
              <a:rPr lang="fr-FR" sz="1400" b="1" dirty="0" err="1">
                <a:solidFill>
                  <a:schemeClr val="bg2"/>
                </a:solidFill>
                <a:latin typeface="+mj-lt"/>
              </a:rPr>
              <a:t>ass</a:t>
            </a:r>
            <a:r>
              <a:rPr lang="fr-FR" sz="1400" b="1" dirty="0">
                <a:solidFill>
                  <a:schemeClr val="bg2"/>
                </a:solidFill>
                <a:latin typeface="+mj-lt"/>
              </a:rPr>
              <a:t> d’</a:t>
            </a:r>
            <a:r>
              <a:rPr lang="fr-FR" sz="1400" b="1" dirty="0" err="1">
                <a:solidFill>
                  <a:schemeClr val="bg2"/>
                </a:solidFill>
                <a:latin typeface="+mj-lt"/>
              </a:rPr>
              <a:t>Waasser</a:t>
            </a:r>
            <a:r>
              <a:rPr lang="fr-FR" sz="1400" b="1" dirty="0">
                <a:solidFill>
                  <a:schemeClr val="bg2"/>
                </a:solidFill>
                <a:latin typeface="+mj-lt"/>
              </a:rPr>
              <a:t> </a:t>
            </a:r>
            <a:r>
              <a:rPr lang="fr-FR" sz="1400" b="1" dirty="0" err="1">
                <a:solidFill>
                  <a:schemeClr val="bg2"/>
                </a:solidFill>
                <a:latin typeface="+mj-lt"/>
              </a:rPr>
              <a:t>fir</a:t>
            </a:r>
            <a:r>
              <a:rPr lang="fr-FR" sz="1400" b="1" dirty="0">
                <a:solidFill>
                  <a:schemeClr val="bg2"/>
                </a:solidFill>
                <a:latin typeface="+mj-lt"/>
              </a:rPr>
              <a:t> </a:t>
            </a:r>
            <a:r>
              <a:rPr lang="fr-FR" sz="1400" b="1" dirty="0" err="1">
                <a:solidFill>
                  <a:schemeClr val="bg2"/>
                </a:solidFill>
                <a:latin typeface="+mj-lt"/>
              </a:rPr>
              <a:t>dech</a:t>
            </a:r>
            <a:r>
              <a:rPr lang="fr-FR" sz="1400" b="1" dirty="0">
                <a:solidFill>
                  <a:schemeClr val="bg2"/>
                </a:solidFill>
                <a:latin typeface="+mj-lt"/>
              </a:rPr>
              <a:t> an </a:t>
            </a:r>
            <a:r>
              <a:rPr lang="fr-FR" sz="1400" b="1" dirty="0" err="1">
                <a:solidFill>
                  <a:schemeClr val="bg2"/>
                </a:solidFill>
                <a:latin typeface="+mj-lt"/>
              </a:rPr>
              <a:t>dengem</a:t>
            </a:r>
            <a:r>
              <a:rPr lang="fr-FR" sz="1400" b="1" dirty="0">
                <a:solidFill>
                  <a:schemeClr val="bg2"/>
                </a:solidFill>
                <a:latin typeface="+mj-lt"/>
              </a:rPr>
              <a:t> </a:t>
            </a:r>
            <a:r>
              <a:rPr lang="fr-FR" sz="1400" b="1" dirty="0" err="1">
                <a:solidFill>
                  <a:schemeClr val="bg2"/>
                </a:solidFill>
                <a:latin typeface="+mj-lt"/>
              </a:rPr>
              <a:t>Liewen</a:t>
            </a:r>
            <a:r>
              <a:rPr lang="fr-FR" sz="1400" b="1" dirty="0">
                <a:solidFill>
                  <a:schemeClr val="bg2"/>
                </a:solidFill>
                <a:latin typeface="+mj-lt"/>
              </a:rPr>
              <a:t> an </a:t>
            </a:r>
            <a:r>
              <a:rPr lang="fr-FR" sz="1400" b="1" dirty="0" err="1">
                <a:solidFill>
                  <a:schemeClr val="bg2"/>
                </a:solidFill>
                <a:latin typeface="+mj-lt"/>
              </a:rPr>
              <a:t>an</a:t>
            </a:r>
            <a:r>
              <a:rPr lang="fr-FR" sz="1400" b="1" dirty="0">
                <a:solidFill>
                  <a:schemeClr val="bg2"/>
                </a:solidFill>
                <a:latin typeface="+mj-lt"/>
              </a:rPr>
              <a:t> </a:t>
            </a:r>
            <a:r>
              <a:rPr lang="fr-FR" sz="1400" b="1" dirty="0" err="1">
                <a:solidFill>
                  <a:schemeClr val="bg2"/>
                </a:solidFill>
                <a:latin typeface="+mj-lt"/>
              </a:rPr>
              <a:t>dengem</a:t>
            </a:r>
            <a:r>
              <a:rPr lang="fr-FR" sz="1400" b="1" dirty="0">
                <a:solidFill>
                  <a:schemeClr val="bg2"/>
                </a:solidFill>
                <a:latin typeface="+mj-lt"/>
              </a:rPr>
              <a:t> </a:t>
            </a:r>
            <a:r>
              <a:rPr lang="fr-FR" sz="1400" b="1" dirty="0" err="1">
                <a:solidFill>
                  <a:schemeClr val="bg2"/>
                </a:solidFill>
                <a:latin typeface="+mj-lt"/>
              </a:rPr>
              <a:t>Alldag</a:t>
            </a:r>
            <a:r>
              <a:rPr lang="fr-FR" sz="1400" b="1" dirty="0">
                <a:solidFill>
                  <a:schemeClr val="bg2"/>
                </a:solidFill>
                <a:latin typeface="+mj-lt"/>
              </a:rPr>
              <a:t>? </a:t>
            </a:r>
            <a:r>
              <a:rPr lang="fr-FR" sz="1400" b="1" dirty="0" err="1">
                <a:solidFill>
                  <a:schemeClr val="bg2"/>
                </a:solidFill>
                <a:latin typeface="+mj-lt"/>
              </a:rPr>
              <a:t>Oft</a:t>
            </a:r>
            <a:r>
              <a:rPr lang="fr-FR" sz="1400" b="1" dirty="0">
                <a:solidFill>
                  <a:schemeClr val="bg2"/>
                </a:solidFill>
                <a:latin typeface="+mj-lt"/>
              </a:rPr>
              <a:t> </a:t>
            </a:r>
            <a:r>
              <a:rPr lang="fr-FR" sz="1400" b="1" dirty="0" err="1">
                <a:solidFill>
                  <a:schemeClr val="bg2"/>
                </a:solidFill>
                <a:latin typeface="+mj-lt"/>
              </a:rPr>
              <a:t>begéine</a:t>
            </a:r>
            <a:r>
              <a:rPr lang="fr-FR" sz="1400" b="1" dirty="0">
                <a:solidFill>
                  <a:schemeClr val="bg2"/>
                </a:solidFill>
                <a:latin typeface="+mj-lt"/>
              </a:rPr>
              <a:t> mir d’</a:t>
            </a:r>
            <a:r>
              <a:rPr lang="fr-FR" sz="1400" b="1" dirty="0" err="1">
                <a:solidFill>
                  <a:schemeClr val="bg2"/>
                </a:solidFill>
                <a:latin typeface="+mj-lt"/>
              </a:rPr>
              <a:t>Waasser</a:t>
            </a:r>
            <a:r>
              <a:rPr lang="fr-FR" sz="1400" b="1" dirty="0">
                <a:solidFill>
                  <a:schemeClr val="bg2"/>
                </a:solidFill>
                <a:latin typeface="+mj-lt"/>
              </a:rPr>
              <a:t> </a:t>
            </a:r>
            <a:r>
              <a:rPr lang="fr-FR" sz="1400" b="1" dirty="0" err="1">
                <a:solidFill>
                  <a:schemeClr val="bg2"/>
                </a:solidFill>
                <a:latin typeface="+mj-lt"/>
              </a:rPr>
              <a:t>ouni</a:t>
            </a:r>
            <a:r>
              <a:rPr lang="fr-FR" sz="1400" b="1" dirty="0">
                <a:solidFill>
                  <a:schemeClr val="bg2"/>
                </a:solidFill>
                <a:latin typeface="+mj-lt"/>
              </a:rPr>
              <a:t> </a:t>
            </a:r>
            <a:r>
              <a:rPr lang="fr-FR" sz="1400" b="1" dirty="0" err="1">
                <a:solidFill>
                  <a:schemeClr val="bg2"/>
                </a:solidFill>
                <a:latin typeface="+mj-lt"/>
              </a:rPr>
              <a:t>eis</a:t>
            </a:r>
            <a:r>
              <a:rPr lang="fr-FR" sz="1400" b="1" dirty="0">
                <a:solidFill>
                  <a:schemeClr val="bg2"/>
                </a:solidFill>
                <a:latin typeface="+mj-lt"/>
              </a:rPr>
              <a:t> </a:t>
            </a:r>
            <a:r>
              <a:rPr lang="fr-FR" sz="1400" b="1" dirty="0" err="1">
                <a:solidFill>
                  <a:schemeClr val="bg2"/>
                </a:solidFill>
                <a:latin typeface="+mj-lt"/>
              </a:rPr>
              <a:t>iwwert</a:t>
            </a:r>
            <a:r>
              <a:rPr lang="fr-FR" sz="1400" b="1" dirty="0">
                <a:solidFill>
                  <a:schemeClr val="bg2"/>
                </a:solidFill>
                <a:latin typeface="+mj-lt"/>
              </a:rPr>
              <a:t> </a:t>
            </a:r>
            <a:r>
              <a:rPr lang="fr-FR" sz="1400" b="1" dirty="0" err="1">
                <a:solidFill>
                  <a:schemeClr val="bg2"/>
                </a:solidFill>
                <a:latin typeface="+mj-lt"/>
              </a:rPr>
              <a:t>säi</a:t>
            </a:r>
            <a:r>
              <a:rPr lang="fr-FR" sz="1400" b="1" dirty="0">
                <a:solidFill>
                  <a:schemeClr val="bg2"/>
                </a:solidFill>
                <a:latin typeface="+mj-lt"/>
              </a:rPr>
              <a:t> </a:t>
            </a:r>
            <a:r>
              <a:rPr lang="fr-FR" sz="1400" b="1" dirty="0" err="1">
                <a:solidFill>
                  <a:schemeClr val="bg2"/>
                </a:solidFill>
                <a:latin typeface="+mj-lt"/>
              </a:rPr>
              <a:t>Wäert</a:t>
            </a:r>
            <a:r>
              <a:rPr lang="fr-FR" sz="1400" b="1" dirty="0">
                <a:solidFill>
                  <a:schemeClr val="bg2"/>
                </a:solidFill>
                <a:latin typeface="+mj-lt"/>
              </a:rPr>
              <a:t> </a:t>
            </a:r>
            <a:r>
              <a:rPr lang="fr-FR" sz="1400" b="1" dirty="0" err="1">
                <a:solidFill>
                  <a:schemeClr val="bg2"/>
                </a:solidFill>
                <a:latin typeface="+mj-lt"/>
              </a:rPr>
              <a:t>bewosst</a:t>
            </a:r>
            <a:r>
              <a:rPr lang="fr-FR" sz="1400" b="1" dirty="0">
                <a:solidFill>
                  <a:schemeClr val="bg2"/>
                </a:solidFill>
                <a:latin typeface="+mj-lt"/>
              </a:rPr>
              <a:t> </a:t>
            </a:r>
            <a:r>
              <a:rPr lang="fr-FR" sz="1400" b="1" dirty="0" err="1">
                <a:solidFill>
                  <a:schemeClr val="bg2"/>
                </a:solidFill>
                <a:latin typeface="+mj-lt"/>
              </a:rPr>
              <a:t>ze</a:t>
            </a:r>
            <a:r>
              <a:rPr lang="fr-FR" sz="1400" b="1" dirty="0">
                <a:solidFill>
                  <a:schemeClr val="bg2"/>
                </a:solidFill>
                <a:latin typeface="+mj-lt"/>
              </a:rPr>
              <a:t> </a:t>
            </a:r>
            <a:r>
              <a:rPr lang="fr-FR" sz="1400" b="1" dirty="0" err="1">
                <a:solidFill>
                  <a:schemeClr val="bg2"/>
                </a:solidFill>
                <a:latin typeface="+mj-lt"/>
              </a:rPr>
              <a:t>sinn</a:t>
            </a:r>
            <a:r>
              <a:rPr lang="fr-FR" sz="1400" b="1" dirty="0">
                <a:solidFill>
                  <a:schemeClr val="bg2"/>
                </a:solidFill>
                <a:latin typeface="+mj-lt"/>
              </a:rPr>
              <a:t>, </a:t>
            </a:r>
            <a:r>
              <a:rPr lang="fr-FR" sz="1400" b="1" dirty="0" err="1">
                <a:solidFill>
                  <a:schemeClr val="bg2"/>
                </a:solidFill>
                <a:latin typeface="+mj-lt"/>
              </a:rPr>
              <a:t>zum</a:t>
            </a:r>
            <a:r>
              <a:rPr lang="fr-FR" sz="1400" b="1" dirty="0">
                <a:solidFill>
                  <a:schemeClr val="bg2"/>
                </a:solidFill>
                <a:latin typeface="+mj-lt"/>
              </a:rPr>
              <a:t> </a:t>
            </a:r>
            <a:r>
              <a:rPr lang="fr-FR" sz="1400" b="1" dirty="0" err="1">
                <a:solidFill>
                  <a:schemeClr val="bg2"/>
                </a:solidFill>
                <a:latin typeface="+mj-lt"/>
              </a:rPr>
              <a:t>Beispill</a:t>
            </a:r>
            <a:r>
              <a:rPr lang="fr-FR" sz="1400" b="1" dirty="0">
                <a:solidFill>
                  <a:schemeClr val="bg2"/>
                </a:solidFill>
                <a:latin typeface="+mj-lt"/>
              </a:rPr>
              <a:t> </a:t>
            </a:r>
            <a:r>
              <a:rPr lang="fr-FR" sz="1400" b="1" dirty="0" err="1">
                <a:solidFill>
                  <a:schemeClr val="bg2"/>
                </a:solidFill>
                <a:latin typeface="+mj-lt"/>
              </a:rPr>
              <a:t>wann</a:t>
            </a:r>
            <a:r>
              <a:rPr lang="fr-FR" sz="1400" b="1" dirty="0">
                <a:solidFill>
                  <a:schemeClr val="bg2"/>
                </a:solidFill>
                <a:latin typeface="+mj-lt"/>
              </a:rPr>
              <a:t> et </a:t>
            </a:r>
            <a:r>
              <a:rPr lang="fr-FR" sz="1400" b="1" dirty="0" err="1">
                <a:solidFill>
                  <a:schemeClr val="bg2"/>
                </a:solidFill>
                <a:latin typeface="+mj-lt"/>
              </a:rPr>
              <a:t>doheem</a:t>
            </a:r>
            <a:r>
              <a:rPr lang="fr-FR" sz="1400" b="1" dirty="0">
                <a:solidFill>
                  <a:schemeClr val="bg2"/>
                </a:solidFill>
                <a:latin typeface="+mj-lt"/>
              </a:rPr>
              <a:t> </a:t>
            </a:r>
            <a:r>
              <a:rPr lang="fr-FR" sz="1400" b="1" dirty="0" err="1">
                <a:solidFill>
                  <a:schemeClr val="bg2"/>
                </a:solidFill>
                <a:latin typeface="+mj-lt"/>
              </a:rPr>
              <a:t>aus</a:t>
            </a:r>
            <a:r>
              <a:rPr lang="fr-FR" sz="1400" b="1" dirty="0">
                <a:solidFill>
                  <a:schemeClr val="bg2"/>
                </a:solidFill>
                <a:latin typeface="+mj-lt"/>
              </a:rPr>
              <a:t> </a:t>
            </a:r>
            <a:r>
              <a:rPr lang="fr-FR" sz="1400" b="1" dirty="0" err="1">
                <a:solidFill>
                  <a:schemeClr val="bg2"/>
                </a:solidFill>
                <a:latin typeface="+mj-lt"/>
              </a:rPr>
              <a:t>dem</a:t>
            </a:r>
            <a:r>
              <a:rPr lang="fr-FR" sz="1400" b="1" dirty="0">
                <a:solidFill>
                  <a:schemeClr val="bg2"/>
                </a:solidFill>
                <a:latin typeface="+mj-lt"/>
              </a:rPr>
              <a:t> </a:t>
            </a:r>
            <a:r>
              <a:rPr lang="fr-FR" sz="1400" b="1" dirty="0" err="1">
                <a:solidFill>
                  <a:schemeClr val="bg2"/>
                </a:solidFill>
                <a:latin typeface="+mj-lt"/>
              </a:rPr>
              <a:t>Krunn</a:t>
            </a:r>
            <a:r>
              <a:rPr lang="fr-FR" sz="1400" b="1" dirty="0">
                <a:solidFill>
                  <a:schemeClr val="bg2"/>
                </a:solidFill>
                <a:latin typeface="+mj-lt"/>
              </a:rPr>
              <a:t> </a:t>
            </a:r>
            <a:r>
              <a:rPr lang="fr-FR" sz="1400" b="1" dirty="0" err="1">
                <a:solidFill>
                  <a:schemeClr val="bg2"/>
                </a:solidFill>
                <a:latin typeface="+mj-lt"/>
              </a:rPr>
              <a:t>kënnt</a:t>
            </a:r>
            <a:r>
              <a:rPr lang="fr-FR" sz="1400" b="1" dirty="0">
                <a:solidFill>
                  <a:schemeClr val="bg2"/>
                </a:solidFill>
                <a:latin typeface="+mj-lt"/>
              </a:rPr>
              <a:t> </a:t>
            </a:r>
            <a:r>
              <a:rPr lang="fr-FR" sz="1400" b="1" dirty="0" err="1">
                <a:solidFill>
                  <a:schemeClr val="bg2"/>
                </a:solidFill>
                <a:latin typeface="+mj-lt"/>
              </a:rPr>
              <a:t>oder</a:t>
            </a:r>
            <a:r>
              <a:rPr lang="fr-FR" sz="1400" b="1" dirty="0">
                <a:solidFill>
                  <a:schemeClr val="bg2"/>
                </a:solidFill>
                <a:latin typeface="+mj-lt"/>
              </a:rPr>
              <a:t> mir </a:t>
            </a:r>
            <a:r>
              <a:rPr lang="fr-FR" sz="1400" b="1" dirty="0" err="1">
                <a:solidFill>
                  <a:schemeClr val="bg2"/>
                </a:solidFill>
                <a:latin typeface="+mj-lt"/>
              </a:rPr>
              <a:t>ouni</a:t>
            </a:r>
            <a:r>
              <a:rPr lang="fr-FR" sz="1400" b="1" dirty="0">
                <a:solidFill>
                  <a:schemeClr val="bg2"/>
                </a:solidFill>
                <a:latin typeface="+mj-lt"/>
              </a:rPr>
              <a:t> </a:t>
            </a:r>
            <a:r>
              <a:rPr lang="fr-FR" sz="1400" b="1" dirty="0" err="1">
                <a:solidFill>
                  <a:schemeClr val="bg2"/>
                </a:solidFill>
                <a:latin typeface="+mj-lt"/>
              </a:rPr>
              <a:t>Bedenken</a:t>
            </a:r>
            <a:r>
              <a:rPr lang="fr-FR" sz="1400" b="1" dirty="0">
                <a:solidFill>
                  <a:schemeClr val="bg2"/>
                </a:solidFill>
                <a:latin typeface="+mj-lt"/>
              </a:rPr>
              <a:t> </a:t>
            </a:r>
            <a:r>
              <a:rPr lang="fr-FR" sz="1400" b="1" dirty="0" err="1">
                <a:solidFill>
                  <a:schemeClr val="bg2"/>
                </a:solidFill>
                <a:latin typeface="+mj-lt"/>
              </a:rPr>
              <a:t>dra</a:t>
            </a:r>
            <a:r>
              <a:rPr lang="fr-FR" sz="1400" b="1" dirty="0">
                <a:solidFill>
                  <a:schemeClr val="bg2"/>
                </a:solidFill>
                <a:latin typeface="+mj-lt"/>
              </a:rPr>
              <a:t> </a:t>
            </a:r>
            <a:r>
              <a:rPr lang="fr-FR" sz="1400" b="1" dirty="0" err="1">
                <a:solidFill>
                  <a:schemeClr val="bg2"/>
                </a:solidFill>
                <a:latin typeface="+mj-lt"/>
              </a:rPr>
              <a:t>schwamme</a:t>
            </a:r>
            <a:r>
              <a:rPr lang="fr-FR" sz="1400" b="1" dirty="0">
                <a:solidFill>
                  <a:schemeClr val="bg2"/>
                </a:solidFill>
                <a:latin typeface="+mj-lt"/>
              </a:rPr>
              <a:t> </a:t>
            </a:r>
            <a:r>
              <a:rPr lang="fr-FR" sz="1400" b="1" dirty="0" err="1">
                <a:solidFill>
                  <a:schemeClr val="bg2"/>
                </a:solidFill>
                <a:latin typeface="+mj-lt"/>
              </a:rPr>
              <a:t>kënne</a:t>
            </a:r>
            <a:r>
              <a:rPr lang="fr-FR" sz="1400" b="1" dirty="0">
                <a:solidFill>
                  <a:schemeClr val="bg2"/>
                </a:solidFill>
                <a:latin typeface="+mj-lt"/>
              </a:rPr>
              <a:t> </a:t>
            </a:r>
            <a:r>
              <a:rPr lang="fr-FR" sz="1400" b="1" dirty="0" err="1">
                <a:solidFill>
                  <a:schemeClr val="bg2"/>
                </a:solidFill>
                <a:latin typeface="+mj-lt"/>
              </a:rPr>
              <a:t>goen</a:t>
            </a:r>
            <a:r>
              <a:rPr lang="fr-FR" sz="1400" b="1" dirty="0">
                <a:solidFill>
                  <a:schemeClr val="bg2"/>
                </a:solidFill>
                <a:latin typeface="+mj-lt"/>
              </a:rPr>
              <a:t>... ».</a:t>
            </a:r>
          </a:p>
          <a:p>
            <a:pPr>
              <a:lnSpc>
                <a:spcPct val="150000"/>
              </a:lnSpc>
            </a:pPr>
            <a:endParaRPr lang="fr-FR" sz="1400" dirty="0">
              <a:solidFill>
                <a:schemeClr val="bg2"/>
              </a:solidFill>
              <a:latin typeface="+mn-lt"/>
            </a:endParaRPr>
          </a:p>
          <a:p>
            <a:pPr>
              <a:lnSpc>
                <a:spcPct val="150000"/>
              </a:lnSpc>
            </a:pPr>
            <a:r>
              <a:rPr lang="fr-FR" sz="1400" dirty="0">
                <a:solidFill>
                  <a:schemeClr val="bg2"/>
                </a:solidFill>
                <a:latin typeface="+mn-lt"/>
              </a:rPr>
              <a:t>D’Biller </a:t>
            </a:r>
            <a:r>
              <a:rPr lang="fr-FR" sz="1400" dirty="0" err="1">
                <a:solidFill>
                  <a:schemeClr val="bg2"/>
                </a:solidFill>
                <a:latin typeface="+mn-lt"/>
              </a:rPr>
              <a:t>ginn</a:t>
            </a:r>
            <a:r>
              <a:rPr lang="fr-FR" sz="1400" dirty="0">
                <a:solidFill>
                  <a:schemeClr val="bg2"/>
                </a:solidFill>
                <a:latin typeface="+mn-lt"/>
              </a:rPr>
              <a:t> </a:t>
            </a:r>
            <a:r>
              <a:rPr lang="fr-FR" sz="1400" dirty="0" err="1">
                <a:solidFill>
                  <a:schemeClr val="bg2"/>
                </a:solidFill>
                <a:latin typeface="+mn-lt"/>
              </a:rPr>
              <a:t>am</a:t>
            </a:r>
            <a:r>
              <a:rPr lang="fr-FR" sz="1400" dirty="0">
                <a:solidFill>
                  <a:schemeClr val="bg2"/>
                </a:solidFill>
                <a:latin typeface="+mn-lt"/>
              </a:rPr>
              <a:t> Kader </a:t>
            </a:r>
            <a:r>
              <a:rPr lang="fr-FR" sz="1400" dirty="0" err="1">
                <a:solidFill>
                  <a:schemeClr val="bg2"/>
                </a:solidFill>
                <a:latin typeface="+mn-lt"/>
              </a:rPr>
              <a:t>vum</a:t>
            </a:r>
            <a:r>
              <a:rPr lang="fr-FR" sz="1400" dirty="0">
                <a:solidFill>
                  <a:schemeClr val="bg2"/>
                </a:solidFill>
                <a:latin typeface="+mn-lt"/>
              </a:rPr>
              <a:t> </a:t>
            </a:r>
            <a:r>
              <a:rPr lang="fr-FR" sz="1400" dirty="0" err="1">
                <a:solidFill>
                  <a:schemeClr val="bg2"/>
                </a:solidFill>
                <a:latin typeface="+mn-lt"/>
              </a:rPr>
              <a:t>Weltwaasserdag</a:t>
            </a:r>
            <a:r>
              <a:rPr lang="fr-FR" sz="1400" dirty="0">
                <a:solidFill>
                  <a:schemeClr val="bg2"/>
                </a:solidFill>
                <a:latin typeface="+mn-lt"/>
              </a:rPr>
              <a:t> ab </a:t>
            </a:r>
            <a:r>
              <a:rPr lang="fr-FR" sz="1400" dirty="0" err="1">
                <a:solidFill>
                  <a:schemeClr val="bg2"/>
                </a:solidFill>
                <a:latin typeface="+mn-lt"/>
              </a:rPr>
              <a:t>dem</a:t>
            </a:r>
            <a:r>
              <a:rPr lang="fr-FR" sz="1400" dirty="0">
                <a:solidFill>
                  <a:schemeClr val="bg2"/>
                </a:solidFill>
                <a:latin typeface="+mn-lt"/>
              </a:rPr>
              <a:t> 22. </a:t>
            </a:r>
            <a:r>
              <a:rPr lang="fr-FR" sz="1400" dirty="0" err="1">
                <a:solidFill>
                  <a:schemeClr val="bg2"/>
                </a:solidFill>
                <a:latin typeface="+mn-lt"/>
              </a:rPr>
              <a:t>Mäerz</a:t>
            </a:r>
            <a:r>
              <a:rPr lang="fr-FR" sz="1400" dirty="0">
                <a:solidFill>
                  <a:schemeClr val="bg2"/>
                </a:solidFill>
                <a:latin typeface="+mn-lt"/>
              </a:rPr>
              <a:t> 2021 an enger </a:t>
            </a:r>
            <a:r>
              <a:rPr lang="fr-FR" sz="1400" dirty="0" err="1">
                <a:solidFill>
                  <a:schemeClr val="bg2"/>
                </a:solidFill>
                <a:latin typeface="+mn-lt"/>
              </a:rPr>
              <a:t>virtueller</a:t>
            </a:r>
            <a:r>
              <a:rPr lang="fr-FR" sz="1400" dirty="0">
                <a:solidFill>
                  <a:schemeClr val="bg2"/>
                </a:solidFill>
                <a:latin typeface="+mn-lt"/>
              </a:rPr>
              <a:t> </a:t>
            </a:r>
            <a:r>
              <a:rPr lang="fr-FR" sz="1400" dirty="0" err="1">
                <a:solidFill>
                  <a:schemeClr val="bg2"/>
                </a:solidFill>
                <a:latin typeface="+mn-lt"/>
              </a:rPr>
              <a:t>Ausstellung</a:t>
            </a:r>
            <a:r>
              <a:rPr lang="fr-FR" sz="1400" dirty="0">
                <a:solidFill>
                  <a:schemeClr val="bg2"/>
                </a:solidFill>
                <a:latin typeface="+mn-lt"/>
              </a:rPr>
              <a:t> </a:t>
            </a:r>
            <a:r>
              <a:rPr lang="fr-FR" sz="1400" dirty="0" err="1">
                <a:solidFill>
                  <a:schemeClr val="bg2"/>
                </a:solidFill>
                <a:latin typeface="+mn-lt"/>
              </a:rPr>
              <a:t>präsentéiert</a:t>
            </a:r>
            <a:r>
              <a:rPr lang="fr-FR" sz="1400" dirty="0">
                <a:solidFill>
                  <a:schemeClr val="bg2"/>
                </a:solidFill>
                <a:latin typeface="+mn-lt"/>
              </a:rPr>
              <a:t>.</a:t>
            </a:r>
          </a:p>
          <a:p>
            <a:pPr>
              <a:lnSpc>
                <a:spcPct val="150000"/>
              </a:lnSpc>
            </a:pPr>
            <a:endParaRPr lang="fr-FR" sz="1400" dirty="0">
              <a:solidFill>
                <a:schemeClr val="bg2"/>
              </a:solidFill>
              <a:latin typeface="+mj-lt"/>
            </a:endParaRPr>
          </a:p>
        </p:txBody>
      </p:sp>
      <p:pic>
        <p:nvPicPr>
          <p:cNvPr id="6" name="Content Placeholder 3"/>
          <p:cNvPicPr>
            <a:picLocks noGrp="1" noChangeAspect="1"/>
          </p:cNvPicPr>
          <p:nvPr>
            <p:ph idx="4294967295"/>
          </p:nvPr>
        </p:nvPicPr>
        <p:blipFill rotWithShape="1">
          <a:blip r:embed="rId3" cstate="print">
            <a:extLst>
              <a:ext uri="{28A0092B-C50C-407E-A947-70E740481C1C}">
                <a14:useLocalDpi xmlns:a14="http://schemas.microsoft.com/office/drawing/2010/main" val="0"/>
              </a:ext>
            </a:extLst>
          </a:blip>
          <a:srcRect l="19723" t="15476" r="23432" b="19526"/>
          <a:stretch/>
        </p:blipFill>
        <p:spPr>
          <a:xfrm>
            <a:off x="5599807" y="2974382"/>
            <a:ext cx="3528392" cy="3024336"/>
          </a:xfrm>
          <a:prstGeom prst="rect">
            <a:avLst/>
          </a:prstGeom>
        </p:spPr>
      </p:pic>
    </p:spTree>
    <p:extLst>
      <p:ext uri="{BB962C8B-B14F-4D97-AF65-F5344CB8AC3E}">
        <p14:creationId xmlns:p14="http://schemas.microsoft.com/office/powerpoint/2010/main" val="28099682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8D9675EF-14CD-4ED8-B4FA-515528AC52E1}" type="slidenum">
              <a:rPr lang="fr-CH" smtClean="0"/>
              <a:pPr>
                <a:defRPr/>
              </a:pPr>
              <a:t>21</a:t>
            </a:fld>
            <a:endParaRPr lang="fr-CH" dirty="0"/>
          </a:p>
        </p:txBody>
      </p:sp>
      <p:pic>
        <p:nvPicPr>
          <p:cNvPr id="2050" name="Picture 2" descr="Mouvement écologique » Consommation commerciale d'eau : lettre officielle à  la ministre Carole Dieschbourg"/>
          <p:cNvPicPr>
            <a:picLocks noChangeAspect="1" noChangeArrowheads="1"/>
          </p:cNvPicPr>
          <p:nvPr/>
        </p:nvPicPr>
        <p:blipFill rotWithShape="1">
          <a:blip r:embed="rId3">
            <a:extLst>
              <a:ext uri="{28A0092B-C50C-407E-A947-70E740481C1C}">
                <a14:useLocalDpi xmlns:a14="http://schemas.microsoft.com/office/drawing/2010/main" val="0"/>
              </a:ext>
            </a:extLst>
          </a:blip>
          <a:srcRect l="21693" t="-400" r="2816"/>
          <a:stretch/>
        </p:blipFill>
        <p:spPr bwMode="auto">
          <a:xfrm>
            <a:off x="-11905" y="-27384"/>
            <a:ext cx="9155905" cy="688538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1905" y="-19926"/>
            <a:ext cx="9144336" cy="6885384"/>
          </a:xfrm>
          <a:prstGeom prst="rect">
            <a:avLst/>
          </a:prstGeom>
          <a:solidFill>
            <a:schemeClr val="bg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3474" y="1340768"/>
            <a:ext cx="9144000" cy="830997"/>
          </a:xfrm>
          <a:prstGeom prst="rect">
            <a:avLst/>
          </a:prstGeom>
          <a:noFill/>
        </p:spPr>
        <p:txBody>
          <a:bodyPr wrap="square" rtlCol="0">
            <a:spAutoFit/>
          </a:bodyPr>
          <a:lstStyle/>
          <a:p>
            <a:pPr algn="ctr"/>
            <a:r>
              <a:rPr lang="en-US" sz="4800" b="1" dirty="0">
                <a:solidFill>
                  <a:schemeClr val="tx2"/>
                </a:solidFill>
              </a:rPr>
              <a:t>Merci fir ären Interessi</a:t>
            </a:r>
          </a:p>
        </p:txBody>
      </p:sp>
      <p:sp>
        <p:nvSpPr>
          <p:cNvPr id="6" name="TextBox 5"/>
          <p:cNvSpPr txBox="1"/>
          <p:nvPr/>
        </p:nvSpPr>
        <p:spPr>
          <a:xfrm>
            <a:off x="-23474" y="5814331"/>
            <a:ext cx="9144000" cy="400110"/>
          </a:xfrm>
          <a:prstGeom prst="rect">
            <a:avLst/>
          </a:prstGeom>
          <a:noFill/>
        </p:spPr>
        <p:txBody>
          <a:bodyPr wrap="square" rtlCol="0">
            <a:spAutoFit/>
          </a:bodyPr>
          <a:lstStyle/>
          <a:p>
            <a:pPr algn="ctr"/>
            <a:r>
              <a:rPr lang="fr-FR" sz="2000" b="1" dirty="0">
                <a:solidFill>
                  <a:schemeClr val="tx2"/>
                </a:solidFill>
              </a:rPr>
              <a:t>L'eau du robinet : un aliment naturel, durable et de qualité </a:t>
            </a:r>
            <a:endParaRPr lang="en-US" sz="2000" b="1" dirty="0">
              <a:solidFill>
                <a:schemeClr val="tx2"/>
              </a:solidFill>
            </a:endParaRPr>
          </a:p>
        </p:txBody>
      </p:sp>
    </p:spTree>
    <p:extLst>
      <p:ext uri="{BB962C8B-B14F-4D97-AF65-F5344CB8AC3E}">
        <p14:creationId xmlns:p14="http://schemas.microsoft.com/office/powerpoint/2010/main" val="30110634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1600" dirty="0"/>
              <a:t>Les résultats de l’enquête sur la consommation de l’eau du robinet</a:t>
            </a:r>
          </a:p>
        </p:txBody>
      </p:sp>
      <p:sp>
        <p:nvSpPr>
          <p:cNvPr id="5" name="Slide Number Placeholder 4"/>
          <p:cNvSpPr>
            <a:spLocks noGrp="1"/>
          </p:cNvSpPr>
          <p:nvPr>
            <p:ph type="sldNum" sz="quarter" idx="12"/>
          </p:nvPr>
        </p:nvSpPr>
        <p:spPr/>
        <p:txBody>
          <a:bodyPr/>
          <a:lstStyle/>
          <a:p>
            <a:pPr>
              <a:defRPr/>
            </a:pPr>
            <a:endParaRPr lang="fr-CH" dirty="0"/>
          </a:p>
          <a:p>
            <a:pPr>
              <a:defRPr/>
            </a:pPr>
            <a:fld id="{8D9675EF-14CD-4ED8-B4FA-515528AC52E1}" type="slidenum">
              <a:rPr lang="fr-CH" smtClean="0"/>
              <a:pPr>
                <a:defRPr/>
              </a:pPr>
              <a:t>3</a:t>
            </a:fld>
            <a:endParaRPr lang="fr-CH" dirty="0"/>
          </a:p>
        </p:txBody>
      </p:sp>
      <p:sp>
        <p:nvSpPr>
          <p:cNvPr id="12" name="TextBox 11"/>
          <p:cNvSpPr txBox="1"/>
          <p:nvPr/>
        </p:nvSpPr>
        <p:spPr>
          <a:xfrm>
            <a:off x="294061" y="1618565"/>
            <a:ext cx="8813233" cy="2677656"/>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fr-FR" sz="1600" b="1" dirty="0">
                <a:solidFill>
                  <a:schemeClr val="bg2"/>
                </a:solidFill>
                <a:latin typeface="+mj-lt"/>
              </a:rPr>
              <a:t>Évaluer les habitudes actuelles vis-à-vis de la consommation d'eau du robinet au Luxembourg.</a:t>
            </a:r>
          </a:p>
          <a:p>
            <a:pPr>
              <a:lnSpc>
                <a:spcPct val="150000"/>
              </a:lnSpc>
            </a:pPr>
            <a:endParaRPr lang="fr-FR" sz="1600" b="1" dirty="0">
              <a:solidFill>
                <a:schemeClr val="bg2"/>
              </a:solidFill>
              <a:latin typeface="+mj-lt"/>
            </a:endParaRPr>
          </a:p>
          <a:p>
            <a:pPr marL="342900" indent="-342900">
              <a:lnSpc>
                <a:spcPct val="150000"/>
              </a:lnSpc>
              <a:buFont typeface="Arial" panose="020B0604020202020204" pitchFamily="34" charset="0"/>
              <a:buChar char="•"/>
            </a:pPr>
            <a:r>
              <a:rPr lang="fr-FR" sz="1600" b="1" dirty="0">
                <a:solidFill>
                  <a:schemeClr val="bg2"/>
                </a:solidFill>
                <a:latin typeface="+mj-lt"/>
              </a:rPr>
              <a:t>Mieux comprendre les attitudes et les motivations des gens vis-à-vis de la consommation d’eau </a:t>
            </a:r>
          </a:p>
          <a:p>
            <a:pPr>
              <a:lnSpc>
                <a:spcPct val="150000"/>
              </a:lnSpc>
            </a:pPr>
            <a:r>
              <a:rPr lang="fr-FR" sz="1600" b="1" dirty="0">
                <a:solidFill>
                  <a:schemeClr val="bg2"/>
                </a:solidFill>
                <a:latin typeface="+mj-lt"/>
              </a:rPr>
              <a:t>       du robinet afin de mieux en promouvoir l´utilisation durable.</a:t>
            </a:r>
          </a:p>
          <a:p>
            <a:pPr marL="342900" indent="-342900">
              <a:lnSpc>
                <a:spcPct val="150000"/>
              </a:lnSpc>
              <a:buFont typeface="Arial" panose="020B0604020202020204" pitchFamily="34" charset="0"/>
              <a:buChar char="•"/>
            </a:pPr>
            <a:endParaRPr lang="fr-FR" sz="1600" b="1" dirty="0">
              <a:solidFill>
                <a:schemeClr val="bg2"/>
              </a:solidFill>
              <a:latin typeface="+mj-lt"/>
            </a:endParaRPr>
          </a:p>
          <a:p>
            <a:pPr marL="342900" indent="-342900">
              <a:lnSpc>
                <a:spcPct val="150000"/>
              </a:lnSpc>
              <a:buFont typeface="Arial" panose="020B0604020202020204" pitchFamily="34" charset="0"/>
              <a:buChar char="•"/>
            </a:pPr>
            <a:r>
              <a:rPr lang="fr-FR" sz="1600" b="1" dirty="0">
                <a:solidFill>
                  <a:schemeClr val="bg2"/>
                </a:solidFill>
                <a:latin typeface="+mj-lt"/>
              </a:rPr>
              <a:t>Comparaison avec les résultats menés en 2006/2007 (Campagne </a:t>
            </a:r>
            <a:r>
              <a:rPr lang="fr-FR" sz="1600" b="1" dirty="0" err="1">
                <a:solidFill>
                  <a:schemeClr val="bg2"/>
                </a:solidFill>
                <a:latin typeface="+mj-lt"/>
              </a:rPr>
              <a:t>Aluseau</a:t>
            </a:r>
            <a:r>
              <a:rPr lang="fr-FR" sz="1600" b="1" dirty="0">
                <a:solidFill>
                  <a:schemeClr val="bg2"/>
                </a:solidFill>
                <a:latin typeface="+mj-lt"/>
              </a:rPr>
              <a:t> ASBL).</a:t>
            </a:r>
          </a:p>
          <a:p>
            <a:pPr marL="342900" indent="-342900">
              <a:lnSpc>
                <a:spcPct val="150000"/>
              </a:lnSpc>
              <a:buFont typeface="Arial" panose="020B0604020202020204" pitchFamily="34" charset="0"/>
              <a:buChar char="•"/>
            </a:pPr>
            <a:endParaRPr lang="fr-FR" sz="1600" b="1" dirty="0">
              <a:solidFill>
                <a:schemeClr val="bg2"/>
              </a:solidFill>
              <a:latin typeface="+mj-lt"/>
            </a:endParaRPr>
          </a:p>
        </p:txBody>
      </p:sp>
      <p:sp>
        <p:nvSpPr>
          <p:cNvPr id="13" name="TextBox 12"/>
          <p:cNvSpPr txBox="1"/>
          <p:nvPr/>
        </p:nvSpPr>
        <p:spPr>
          <a:xfrm>
            <a:off x="340278" y="1031398"/>
            <a:ext cx="8208144" cy="707886"/>
          </a:xfrm>
          <a:prstGeom prst="rect">
            <a:avLst/>
          </a:prstGeom>
          <a:noFill/>
        </p:spPr>
        <p:txBody>
          <a:bodyPr wrap="square" rtlCol="0">
            <a:spAutoFit/>
          </a:bodyPr>
          <a:lstStyle/>
          <a:p>
            <a:r>
              <a:rPr lang="fr-FR" sz="2000" b="1" u="sng" dirty="0">
                <a:solidFill>
                  <a:schemeClr val="bg2"/>
                </a:solidFill>
                <a:latin typeface="+mj-lt"/>
              </a:rPr>
              <a:t>Objectif de l’enquête</a:t>
            </a:r>
          </a:p>
          <a:p>
            <a:pPr algn="just"/>
            <a:r>
              <a:rPr lang="en-US" sz="2000" b="1" dirty="0">
                <a:solidFill>
                  <a:schemeClr val="bg2"/>
                </a:solidFill>
                <a:latin typeface="+mj-lt"/>
              </a:rPr>
              <a:t> </a:t>
            </a:r>
          </a:p>
        </p:txBody>
      </p:sp>
      <p:sp>
        <p:nvSpPr>
          <p:cNvPr id="3" name="AutoShape 2" descr="Résultat de recherche d'images pour &quot;aluseau&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3"/>
          <a:stretch>
            <a:fillRect/>
          </a:stretch>
        </p:blipFill>
        <p:spPr>
          <a:xfrm>
            <a:off x="6516216" y="5537714"/>
            <a:ext cx="790575" cy="685800"/>
          </a:xfrm>
          <a:prstGeom prst="rect">
            <a:avLst/>
          </a:prstGeom>
        </p:spPr>
      </p:pic>
      <p:sp>
        <p:nvSpPr>
          <p:cNvPr id="8" name="TextBox 7"/>
          <p:cNvSpPr txBox="1"/>
          <p:nvPr/>
        </p:nvSpPr>
        <p:spPr>
          <a:xfrm>
            <a:off x="340278" y="4530940"/>
            <a:ext cx="3151602" cy="646331"/>
          </a:xfrm>
          <a:prstGeom prst="rect">
            <a:avLst/>
          </a:prstGeom>
          <a:noFill/>
        </p:spPr>
        <p:txBody>
          <a:bodyPr wrap="square" rtlCol="0">
            <a:spAutoFit/>
          </a:bodyPr>
          <a:lstStyle/>
          <a:p>
            <a:r>
              <a:rPr lang="fr-FR" sz="2000" b="1" u="sng" dirty="0">
                <a:solidFill>
                  <a:schemeClr val="bg2"/>
                </a:solidFill>
                <a:latin typeface="+mj-lt"/>
              </a:rPr>
              <a:t>Méthodologie de l’enquête</a:t>
            </a:r>
          </a:p>
          <a:p>
            <a:pPr algn="just"/>
            <a:r>
              <a:rPr lang="en-US" sz="1600" b="1" dirty="0">
                <a:solidFill>
                  <a:schemeClr val="bg2"/>
                </a:solidFill>
                <a:latin typeface="+mj-lt"/>
              </a:rPr>
              <a:t> </a:t>
            </a:r>
          </a:p>
        </p:txBody>
      </p:sp>
      <p:sp>
        <p:nvSpPr>
          <p:cNvPr id="9" name="TextBox 8"/>
          <p:cNvSpPr txBox="1"/>
          <p:nvPr/>
        </p:nvSpPr>
        <p:spPr>
          <a:xfrm>
            <a:off x="460375" y="4937549"/>
            <a:ext cx="5238979" cy="1200329"/>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fr-FR" sz="1600" dirty="0">
                <a:solidFill>
                  <a:schemeClr val="bg2"/>
                </a:solidFill>
                <a:latin typeface="+mj-lt"/>
              </a:rPr>
              <a:t>Réalisée auprès de 1.004 résidents (de plus de 15 ans)</a:t>
            </a:r>
          </a:p>
          <a:p>
            <a:pPr marL="342900" indent="-342900">
              <a:lnSpc>
                <a:spcPct val="150000"/>
              </a:lnSpc>
              <a:buFont typeface="Arial" panose="020B0604020202020204" pitchFamily="34" charset="0"/>
              <a:buChar char="•"/>
            </a:pPr>
            <a:r>
              <a:rPr lang="fr-FR" sz="1600" dirty="0">
                <a:solidFill>
                  <a:schemeClr val="bg2"/>
                </a:solidFill>
                <a:latin typeface="+mj-lt"/>
              </a:rPr>
              <a:t>Enquête sur </a:t>
            </a:r>
            <a:r>
              <a:rPr lang="fr-FR" sz="1600" dirty="0" err="1">
                <a:solidFill>
                  <a:schemeClr val="bg2"/>
                </a:solidFill>
                <a:latin typeface="+mj-lt"/>
              </a:rPr>
              <a:t>MyPanel</a:t>
            </a:r>
            <a:r>
              <a:rPr lang="fr-FR" sz="1600" dirty="0">
                <a:solidFill>
                  <a:schemeClr val="bg2"/>
                </a:solidFill>
                <a:latin typeface="+mj-lt"/>
              </a:rPr>
              <a:t> de TNS </a:t>
            </a:r>
            <a:r>
              <a:rPr lang="fr-FR" sz="1600" dirty="0" err="1">
                <a:solidFill>
                  <a:schemeClr val="bg2"/>
                </a:solidFill>
                <a:latin typeface="+mj-lt"/>
              </a:rPr>
              <a:t>Ilres</a:t>
            </a:r>
            <a:endParaRPr lang="fr-FR" sz="1600" dirty="0">
              <a:solidFill>
                <a:schemeClr val="bg2"/>
              </a:solidFill>
              <a:latin typeface="+mj-lt"/>
            </a:endParaRPr>
          </a:p>
          <a:p>
            <a:pPr marL="342900" indent="-342900">
              <a:lnSpc>
                <a:spcPct val="150000"/>
              </a:lnSpc>
              <a:buFont typeface="Arial" panose="020B0604020202020204" pitchFamily="34" charset="0"/>
              <a:buChar char="•"/>
            </a:pPr>
            <a:r>
              <a:rPr lang="fr-FR" sz="1600" dirty="0">
                <a:solidFill>
                  <a:schemeClr val="bg2"/>
                </a:solidFill>
                <a:latin typeface="+mj-lt"/>
              </a:rPr>
              <a:t>Effectuée en octobre 2020</a:t>
            </a:r>
          </a:p>
        </p:txBody>
      </p:sp>
    </p:spTree>
    <p:extLst>
      <p:ext uri="{BB962C8B-B14F-4D97-AF65-F5344CB8AC3E}">
        <p14:creationId xmlns:p14="http://schemas.microsoft.com/office/powerpoint/2010/main" val="13283283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1600" dirty="0"/>
              <a:t>Les résultats de l’enquête sur la consommation de l’eau du robinet</a:t>
            </a:r>
          </a:p>
        </p:txBody>
      </p:sp>
      <p:sp>
        <p:nvSpPr>
          <p:cNvPr id="5" name="Slide Number Placeholder 4"/>
          <p:cNvSpPr>
            <a:spLocks noGrp="1"/>
          </p:cNvSpPr>
          <p:nvPr>
            <p:ph type="sldNum" sz="quarter" idx="12"/>
          </p:nvPr>
        </p:nvSpPr>
        <p:spPr/>
        <p:txBody>
          <a:bodyPr/>
          <a:lstStyle/>
          <a:p>
            <a:pPr>
              <a:defRPr/>
            </a:pPr>
            <a:endParaRPr lang="fr-CH" dirty="0"/>
          </a:p>
          <a:p>
            <a:pPr>
              <a:defRPr/>
            </a:pPr>
            <a:fld id="{8D9675EF-14CD-4ED8-B4FA-515528AC52E1}" type="slidenum">
              <a:rPr lang="fr-CH" smtClean="0"/>
              <a:pPr>
                <a:defRPr/>
              </a:pPr>
              <a:t>4</a:t>
            </a:fld>
            <a:endParaRPr lang="fr-CH" dirty="0"/>
          </a:p>
        </p:txBody>
      </p:sp>
      <p:sp>
        <p:nvSpPr>
          <p:cNvPr id="3" name="AutoShape 2" descr="Résultat de recherche d'images pour &quot;aluseau&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TextBox 7"/>
          <p:cNvSpPr txBox="1"/>
          <p:nvPr/>
        </p:nvSpPr>
        <p:spPr>
          <a:xfrm>
            <a:off x="309885" y="1062278"/>
            <a:ext cx="8208144" cy="584775"/>
          </a:xfrm>
          <a:prstGeom prst="rect">
            <a:avLst/>
          </a:prstGeom>
          <a:noFill/>
        </p:spPr>
        <p:txBody>
          <a:bodyPr wrap="square" rtlCol="0">
            <a:spAutoFit/>
          </a:bodyPr>
          <a:lstStyle/>
          <a:p>
            <a:r>
              <a:rPr lang="fr-FR" sz="1600" b="1" u="sng" dirty="0">
                <a:solidFill>
                  <a:schemeClr val="bg2"/>
                </a:solidFill>
                <a:latin typeface="+mj-lt"/>
              </a:rPr>
              <a:t>Fréquence de consommation </a:t>
            </a:r>
            <a:r>
              <a:rPr lang="fr-FR" sz="1600" dirty="0">
                <a:solidFill>
                  <a:schemeClr val="bg2"/>
                </a:solidFill>
                <a:latin typeface="+mj-lt"/>
              </a:rPr>
              <a:t>(en %)</a:t>
            </a:r>
          </a:p>
          <a:p>
            <a:pPr algn="just"/>
            <a:r>
              <a:rPr lang="en-US" sz="1600" b="1" dirty="0">
                <a:solidFill>
                  <a:schemeClr val="bg2"/>
                </a:solidFill>
                <a:latin typeface="+mj-lt"/>
              </a:rPr>
              <a:t> </a:t>
            </a:r>
          </a:p>
        </p:txBody>
      </p:sp>
      <p:sp>
        <p:nvSpPr>
          <p:cNvPr id="9" name="TextBox 8"/>
          <p:cNvSpPr txBox="1"/>
          <p:nvPr/>
        </p:nvSpPr>
        <p:spPr>
          <a:xfrm>
            <a:off x="323528" y="4433789"/>
            <a:ext cx="8621610" cy="2308324"/>
          </a:xfrm>
          <a:prstGeom prst="rect">
            <a:avLst/>
          </a:prstGeom>
          <a:noFill/>
        </p:spPr>
        <p:txBody>
          <a:bodyPr wrap="square" rtlCol="0">
            <a:spAutoFit/>
          </a:bodyPr>
          <a:lstStyle/>
          <a:p>
            <a:pPr>
              <a:lnSpc>
                <a:spcPct val="150000"/>
              </a:lnSpc>
            </a:pPr>
            <a:r>
              <a:rPr lang="fr-FR" sz="1600" dirty="0">
                <a:solidFill>
                  <a:schemeClr val="bg2"/>
                </a:solidFill>
                <a:latin typeface="+mj-lt"/>
              </a:rPr>
              <a:t>En 2006 : </a:t>
            </a:r>
            <a:r>
              <a:rPr lang="fr-FR" sz="1600" b="1" dirty="0">
                <a:solidFill>
                  <a:schemeClr val="bg2"/>
                </a:solidFill>
                <a:latin typeface="+mj-lt"/>
              </a:rPr>
              <a:t>40 %</a:t>
            </a:r>
            <a:r>
              <a:rPr lang="fr-FR" sz="1600" dirty="0">
                <a:solidFill>
                  <a:schemeClr val="bg2"/>
                </a:solidFill>
                <a:latin typeface="+mj-lt"/>
              </a:rPr>
              <a:t> des résidents interrogés boivent de l'eau du robinet, dont </a:t>
            </a:r>
            <a:r>
              <a:rPr lang="fr-FR" sz="1600" b="1" dirty="0">
                <a:solidFill>
                  <a:schemeClr val="bg2"/>
                </a:solidFill>
                <a:latin typeface="+mj-lt"/>
              </a:rPr>
              <a:t>28 %</a:t>
            </a:r>
            <a:r>
              <a:rPr lang="fr-FR" sz="1600" dirty="0">
                <a:solidFill>
                  <a:schemeClr val="bg2"/>
                </a:solidFill>
                <a:latin typeface="+mj-lt"/>
              </a:rPr>
              <a:t> tous les jours</a:t>
            </a:r>
          </a:p>
          <a:p>
            <a:pPr>
              <a:lnSpc>
                <a:spcPct val="150000"/>
              </a:lnSpc>
            </a:pPr>
            <a:r>
              <a:rPr lang="fr-FR" sz="1600" dirty="0">
                <a:solidFill>
                  <a:schemeClr val="bg2"/>
                </a:solidFill>
                <a:latin typeface="+mj-lt"/>
              </a:rPr>
              <a:t>En 2020 : </a:t>
            </a:r>
            <a:r>
              <a:rPr lang="fr-FR" sz="1600" b="1" dirty="0">
                <a:solidFill>
                  <a:schemeClr val="bg2"/>
                </a:solidFill>
                <a:latin typeface="+mj-lt"/>
              </a:rPr>
              <a:t>82 %</a:t>
            </a:r>
            <a:r>
              <a:rPr lang="fr-FR" sz="1600" dirty="0">
                <a:solidFill>
                  <a:schemeClr val="bg2"/>
                </a:solidFill>
                <a:latin typeface="+mj-lt"/>
              </a:rPr>
              <a:t> des résidents interrogés boivent de l'eau du robinet, dont </a:t>
            </a:r>
            <a:r>
              <a:rPr lang="fr-FR" sz="1600" b="1" dirty="0">
                <a:solidFill>
                  <a:schemeClr val="bg2"/>
                </a:solidFill>
                <a:latin typeface="+mj-lt"/>
              </a:rPr>
              <a:t>58 %</a:t>
            </a:r>
            <a:r>
              <a:rPr lang="fr-FR" sz="1600" dirty="0">
                <a:solidFill>
                  <a:schemeClr val="bg2"/>
                </a:solidFill>
                <a:latin typeface="+mj-lt"/>
              </a:rPr>
              <a:t> tous les jours</a:t>
            </a:r>
          </a:p>
          <a:p>
            <a:pPr>
              <a:lnSpc>
                <a:spcPct val="150000"/>
              </a:lnSpc>
            </a:pPr>
            <a:endParaRPr lang="fr-FR" sz="1600" dirty="0">
              <a:solidFill>
                <a:schemeClr val="bg2"/>
              </a:solidFill>
              <a:latin typeface="+mj-lt"/>
            </a:endParaRPr>
          </a:p>
          <a:p>
            <a:pPr marL="285750" indent="-285750">
              <a:lnSpc>
                <a:spcPct val="150000"/>
              </a:lnSpc>
              <a:buFont typeface="Wingdings" panose="05000000000000000000" pitchFamily="2" charset="2"/>
              <a:buChar char="Ø"/>
            </a:pPr>
            <a:r>
              <a:rPr lang="fr-FR" sz="1600" b="1" dirty="0">
                <a:solidFill>
                  <a:schemeClr val="bg2"/>
                </a:solidFill>
                <a:latin typeface="+mj-lt"/>
              </a:rPr>
              <a:t>Forte tendance positive !</a:t>
            </a:r>
            <a:r>
              <a:rPr lang="fr-FR" sz="1600" dirty="0">
                <a:solidFill>
                  <a:schemeClr val="bg2"/>
                </a:solidFill>
                <a:latin typeface="+mj-lt"/>
              </a:rPr>
              <a:t> Le pourcentage de résidents au Luxembourg qui boivent de l’eau du robinet tous les jours a doublé en quinze ans. </a:t>
            </a:r>
          </a:p>
          <a:p>
            <a:pPr marL="285750" indent="-285750">
              <a:lnSpc>
                <a:spcPct val="150000"/>
              </a:lnSpc>
              <a:buFont typeface="Wingdings" panose="05000000000000000000" pitchFamily="2" charset="2"/>
              <a:buChar char="Ø"/>
            </a:pPr>
            <a:endParaRPr lang="fr-FR" sz="1600" dirty="0">
              <a:solidFill>
                <a:schemeClr val="bg2"/>
              </a:solidFill>
              <a:latin typeface="+mj-lt"/>
            </a:endParaRPr>
          </a:p>
        </p:txBody>
      </p:sp>
      <p:pic>
        <p:nvPicPr>
          <p:cNvPr id="4" name="Picture 3"/>
          <p:cNvPicPr>
            <a:picLocks noChangeAspect="1"/>
          </p:cNvPicPr>
          <p:nvPr/>
        </p:nvPicPr>
        <p:blipFill>
          <a:blip r:embed="rId3"/>
          <a:stretch>
            <a:fillRect/>
          </a:stretch>
        </p:blipFill>
        <p:spPr>
          <a:xfrm>
            <a:off x="3071974" y="3515807"/>
            <a:ext cx="5932663" cy="396029"/>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5576" y="1738999"/>
            <a:ext cx="8280000" cy="872758"/>
          </a:xfrm>
          <a:prstGeom prst="rect">
            <a:avLst/>
          </a:prstGeom>
          <a:noFill/>
          <a:ln>
            <a:noFill/>
          </a:ln>
        </p:spPr>
      </p:pic>
      <p:sp>
        <p:nvSpPr>
          <p:cNvPr id="21" name="TextBox 20"/>
          <p:cNvSpPr txBox="1"/>
          <p:nvPr/>
        </p:nvSpPr>
        <p:spPr>
          <a:xfrm>
            <a:off x="100335" y="1982370"/>
            <a:ext cx="720080" cy="423449"/>
          </a:xfrm>
          <a:prstGeom prst="rect">
            <a:avLst/>
          </a:prstGeom>
          <a:noFill/>
        </p:spPr>
        <p:txBody>
          <a:bodyPr wrap="square" rtlCol="0">
            <a:spAutoFit/>
          </a:bodyPr>
          <a:lstStyle/>
          <a:p>
            <a:pPr>
              <a:lnSpc>
                <a:spcPct val="150000"/>
              </a:lnSpc>
            </a:pPr>
            <a:r>
              <a:rPr lang="fr-FR" sz="1600" b="1" dirty="0">
                <a:solidFill>
                  <a:schemeClr val="bg2"/>
                </a:solidFill>
                <a:latin typeface="+mj-lt"/>
              </a:rPr>
              <a:t>2006</a:t>
            </a:r>
          </a:p>
        </p:txBody>
      </p:sp>
      <p:sp>
        <p:nvSpPr>
          <p:cNvPr id="22" name="TextBox 21"/>
          <p:cNvSpPr txBox="1"/>
          <p:nvPr/>
        </p:nvSpPr>
        <p:spPr>
          <a:xfrm>
            <a:off x="107889" y="2799163"/>
            <a:ext cx="720080" cy="423449"/>
          </a:xfrm>
          <a:prstGeom prst="rect">
            <a:avLst/>
          </a:prstGeom>
          <a:noFill/>
        </p:spPr>
        <p:txBody>
          <a:bodyPr wrap="square" rtlCol="0">
            <a:spAutoFit/>
          </a:bodyPr>
          <a:lstStyle/>
          <a:p>
            <a:pPr>
              <a:lnSpc>
                <a:spcPct val="150000"/>
              </a:lnSpc>
            </a:pPr>
            <a:r>
              <a:rPr lang="fr-FR" sz="1600" b="1" dirty="0">
                <a:solidFill>
                  <a:schemeClr val="bg2"/>
                </a:solidFill>
                <a:latin typeface="+mj-lt"/>
              </a:rPr>
              <a:t>2020</a:t>
            </a:r>
          </a:p>
        </p:txBody>
      </p:sp>
      <p:pic>
        <p:nvPicPr>
          <p:cNvPr id="6" name="Picture 5"/>
          <p:cNvPicPr>
            <a:picLocks noChangeAspect="1"/>
          </p:cNvPicPr>
          <p:nvPr/>
        </p:nvPicPr>
        <p:blipFill>
          <a:blip r:embed="rId5"/>
          <a:stretch>
            <a:fillRect/>
          </a:stretch>
        </p:blipFill>
        <p:spPr>
          <a:xfrm>
            <a:off x="755576" y="2584196"/>
            <a:ext cx="8315325" cy="762000"/>
          </a:xfrm>
          <a:prstGeom prst="rect">
            <a:avLst/>
          </a:prstGeom>
        </p:spPr>
      </p:pic>
    </p:spTree>
    <p:extLst>
      <p:ext uri="{BB962C8B-B14F-4D97-AF65-F5344CB8AC3E}">
        <p14:creationId xmlns:p14="http://schemas.microsoft.com/office/powerpoint/2010/main" val="23396935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1600" dirty="0"/>
              <a:t>Les résultats de l’enquête sur la consommation de l’eau du robinet</a:t>
            </a:r>
          </a:p>
        </p:txBody>
      </p:sp>
      <p:sp>
        <p:nvSpPr>
          <p:cNvPr id="5" name="Slide Number Placeholder 4"/>
          <p:cNvSpPr>
            <a:spLocks noGrp="1"/>
          </p:cNvSpPr>
          <p:nvPr>
            <p:ph type="sldNum" sz="quarter" idx="12"/>
          </p:nvPr>
        </p:nvSpPr>
        <p:spPr/>
        <p:txBody>
          <a:bodyPr/>
          <a:lstStyle/>
          <a:p>
            <a:pPr>
              <a:defRPr/>
            </a:pPr>
            <a:endParaRPr lang="fr-CH" dirty="0"/>
          </a:p>
          <a:p>
            <a:pPr>
              <a:defRPr/>
            </a:pPr>
            <a:fld id="{8D9675EF-14CD-4ED8-B4FA-515528AC52E1}" type="slidenum">
              <a:rPr lang="fr-CH" smtClean="0"/>
              <a:pPr>
                <a:defRPr/>
              </a:pPr>
              <a:t>5</a:t>
            </a:fld>
            <a:endParaRPr lang="fr-CH" dirty="0"/>
          </a:p>
        </p:txBody>
      </p:sp>
      <p:sp>
        <p:nvSpPr>
          <p:cNvPr id="3" name="AutoShape 2" descr="Résultat de recherche d'images pour &quot;aluseau&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TextBox 7"/>
          <p:cNvSpPr txBox="1"/>
          <p:nvPr/>
        </p:nvSpPr>
        <p:spPr>
          <a:xfrm>
            <a:off x="323528" y="1095047"/>
            <a:ext cx="8208144" cy="584775"/>
          </a:xfrm>
          <a:prstGeom prst="rect">
            <a:avLst/>
          </a:prstGeom>
          <a:noFill/>
        </p:spPr>
        <p:txBody>
          <a:bodyPr wrap="square" rtlCol="0">
            <a:spAutoFit/>
          </a:bodyPr>
          <a:lstStyle/>
          <a:p>
            <a:r>
              <a:rPr lang="fr-FR" sz="1600" b="1" u="sng" dirty="0">
                <a:solidFill>
                  <a:schemeClr val="bg2"/>
                </a:solidFill>
                <a:latin typeface="+mj-lt"/>
              </a:rPr>
              <a:t>La motivation à la consommation d’eau du robinet </a:t>
            </a:r>
            <a:r>
              <a:rPr lang="fr-FR" sz="1600" dirty="0">
                <a:solidFill>
                  <a:schemeClr val="bg2"/>
                </a:solidFill>
                <a:latin typeface="+mj-lt"/>
              </a:rPr>
              <a:t>(en %)</a:t>
            </a:r>
          </a:p>
          <a:p>
            <a:pPr algn="just"/>
            <a:r>
              <a:rPr lang="en-US" sz="1600" b="1" dirty="0">
                <a:solidFill>
                  <a:schemeClr val="bg2"/>
                </a:solidFill>
                <a:latin typeface="+mj-lt"/>
              </a:rPr>
              <a:t> </a:t>
            </a:r>
          </a:p>
        </p:txBody>
      </p:sp>
      <p:sp>
        <p:nvSpPr>
          <p:cNvPr id="9" name="TextBox 8"/>
          <p:cNvSpPr txBox="1"/>
          <p:nvPr/>
        </p:nvSpPr>
        <p:spPr>
          <a:xfrm>
            <a:off x="280615" y="5287059"/>
            <a:ext cx="8293970" cy="1200329"/>
          </a:xfrm>
          <a:prstGeom prst="rect">
            <a:avLst/>
          </a:prstGeom>
          <a:noFill/>
        </p:spPr>
        <p:txBody>
          <a:bodyPr wrap="square" rtlCol="0">
            <a:spAutoFit/>
          </a:bodyPr>
          <a:lstStyle/>
          <a:p>
            <a:pPr>
              <a:lnSpc>
                <a:spcPct val="150000"/>
              </a:lnSpc>
            </a:pPr>
            <a:r>
              <a:rPr lang="fr-FR" sz="1600" dirty="0">
                <a:solidFill>
                  <a:schemeClr val="bg2"/>
                </a:solidFill>
                <a:latin typeface="+mj-lt"/>
              </a:rPr>
              <a:t>La principale motivation à la consommation d’eau du robinet est l’</a:t>
            </a:r>
            <a:r>
              <a:rPr lang="fr-FR" sz="1600" u="sng" dirty="0">
                <a:solidFill>
                  <a:schemeClr val="bg2"/>
                </a:solidFill>
                <a:latin typeface="+mj-lt"/>
              </a:rPr>
              <a:t>écologie</a:t>
            </a:r>
            <a:r>
              <a:rPr lang="fr-FR" sz="1600" dirty="0">
                <a:solidFill>
                  <a:schemeClr val="bg2"/>
                </a:solidFill>
                <a:latin typeface="+mj-lt"/>
              </a:rPr>
              <a:t> (78 % des répondants), </a:t>
            </a:r>
            <a:br>
              <a:rPr lang="fr-FR" sz="1600" dirty="0">
                <a:solidFill>
                  <a:schemeClr val="bg2"/>
                </a:solidFill>
                <a:latin typeface="+mj-lt"/>
              </a:rPr>
            </a:br>
            <a:r>
              <a:rPr lang="fr-FR" sz="1600" dirty="0">
                <a:solidFill>
                  <a:schemeClr val="bg2"/>
                </a:solidFill>
                <a:latin typeface="+mj-lt"/>
              </a:rPr>
              <a:t>suivent ensuite le </a:t>
            </a:r>
            <a:r>
              <a:rPr lang="fr-FR" sz="1600" u="sng" dirty="0">
                <a:solidFill>
                  <a:schemeClr val="bg2"/>
                </a:solidFill>
                <a:latin typeface="+mj-lt"/>
              </a:rPr>
              <a:t>prix</a:t>
            </a:r>
            <a:r>
              <a:rPr lang="fr-FR" sz="1600" dirty="0">
                <a:solidFill>
                  <a:schemeClr val="bg2"/>
                </a:solidFill>
                <a:latin typeface="+mj-lt"/>
              </a:rPr>
              <a:t> (59 %), le </a:t>
            </a:r>
            <a:r>
              <a:rPr lang="fr-FR" sz="1600" u="sng" dirty="0">
                <a:solidFill>
                  <a:schemeClr val="bg2"/>
                </a:solidFill>
                <a:latin typeface="+mj-lt"/>
              </a:rPr>
              <a:t>confort</a:t>
            </a:r>
            <a:r>
              <a:rPr lang="fr-FR" sz="1600" dirty="0">
                <a:solidFill>
                  <a:schemeClr val="bg2"/>
                </a:solidFill>
                <a:latin typeface="+mj-lt"/>
              </a:rPr>
              <a:t> (51 %) et la </a:t>
            </a:r>
            <a:r>
              <a:rPr lang="fr-FR" sz="1600" u="sng" dirty="0">
                <a:solidFill>
                  <a:schemeClr val="bg2"/>
                </a:solidFill>
                <a:latin typeface="+mj-lt"/>
              </a:rPr>
              <a:t>qualité</a:t>
            </a:r>
            <a:r>
              <a:rPr lang="fr-FR" sz="1600" dirty="0">
                <a:solidFill>
                  <a:schemeClr val="bg2"/>
                </a:solidFill>
                <a:latin typeface="+mj-lt"/>
              </a:rPr>
              <a:t> (47 %).</a:t>
            </a:r>
          </a:p>
          <a:p>
            <a:pPr marL="285750" indent="-285750">
              <a:lnSpc>
                <a:spcPct val="150000"/>
              </a:lnSpc>
              <a:buFont typeface="Wingdings" panose="05000000000000000000" pitchFamily="2" charset="2"/>
              <a:buChar char="Ø"/>
            </a:pPr>
            <a:endParaRPr lang="fr-FR" sz="1600" dirty="0">
              <a:solidFill>
                <a:schemeClr val="bg2"/>
              </a:solidFill>
              <a:latin typeface="+mj-lt"/>
            </a:endParaRPr>
          </a:p>
        </p:txBody>
      </p:sp>
      <p:pic>
        <p:nvPicPr>
          <p:cNvPr id="13" name="Content Placeholder 3"/>
          <p:cNvPicPr>
            <a:picLocks noGrp="1" noChangeAspect="1"/>
          </p:cNvPicPr>
          <p:nvPr>
            <p:ph idx="4294967295"/>
          </p:nvPr>
        </p:nvPicPr>
        <p:blipFill rotWithShape="1">
          <a:blip r:embed="rId3"/>
          <a:srcRect l="8287" t="31985" r="13060" b="11073"/>
          <a:stretch/>
        </p:blipFill>
        <p:spPr>
          <a:xfrm>
            <a:off x="237702" y="1932235"/>
            <a:ext cx="8882959" cy="3104723"/>
          </a:xfrm>
          <a:prstGeom prst="rect">
            <a:avLst/>
          </a:prstGeom>
        </p:spPr>
      </p:pic>
    </p:spTree>
    <p:extLst>
      <p:ext uri="{BB962C8B-B14F-4D97-AF65-F5344CB8AC3E}">
        <p14:creationId xmlns:p14="http://schemas.microsoft.com/office/powerpoint/2010/main" val="30620018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1600" dirty="0"/>
              <a:t>Les résultats de l’enquête sur la consommation de l’eau du robinet</a:t>
            </a:r>
          </a:p>
        </p:txBody>
      </p:sp>
      <p:sp>
        <p:nvSpPr>
          <p:cNvPr id="5" name="Slide Number Placeholder 4"/>
          <p:cNvSpPr>
            <a:spLocks noGrp="1"/>
          </p:cNvSpPr>
          <p:nvPr>
            <p:ph type="sldNum" sz="quarter" idx="12"/>
          </p:nvPr>
        </p:nvSpPr>
        <p:spPr/>
        <p:txBody>
          <a:bodyPr/>
          <a:lstStyle/>
          <a:p>
            <a:pPr>
              <a:defRPr/>
            </a:pPr>
            <a:endParaRPr lang="fr-CH" dirty="0"/>
          </a:p>
          <a:p>
            <a:pPr>
              <a:defRPr/>
            </a:pPr>
            <a:fld id="{8D9675EF-14CD-4ED8-B4FA-515528AC52E1}" type="slidenum">
              <a:rPr lang="fr-CH" smtClean="0"/>
              <a:pPr>
                <a:defRPr/>
              </a:pPr>
              <a:t>6</a:t>
            </a:fld>
            <a:endParaRPr lang="fr-CH" dirty="0"/>
          </a:p>
        </p:txBody>
      </p:sp>
      <p:sp>
        <p:nvSpPr>
          <p:cNvPr id="3" name="AutoShape 2" descr="Résultat de recherche d'images pour &quot;aluseau&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TextBox 7"/>
          <p:cNvSpPr txBox="1"/>
          <p:nvPr/>
        </p:nvSpPr>
        <p:spPr>
          <a:xfrm>
            <a:off x="323528" y="1095047"/>
            <a:ext cx="8208144" cy="584775"/>
          </a:xfrm>
          <a:prstGeom prst="rect">
            <a:avLst/>
          </a:prstGeom>
          <a:noFill/>
        </p:spPr>
        <p:txBody>
          <a:bodyPr wrap="square" rtlCol="0">
            <a:spAutoFit/>
          </a:bodyPr>
          <a:lstStyle/>
          <a:p>
            <a:r>
              <a:rPr lang="fr-FR" sz="1600" b="1" u="sng" dirty="0">
                <a:solidFill>
                  <a:schemeClr val="bg2"/>
                </a:solidFill>
                <a:latin typeface="+mj-lt"/>
              </a:rPr>
              <a:t>Opinions sur le goût </a:t>
            </a:r>
            <a:r>
              <a:rPr lang="fr-FR" sz="1600" dirty="0">
                <a:solidFill>
                  <a:schemeClr val="bg2"/>
                </a:solidFill>
                <a:latin typeface="+mj-lt"/>
              </a:rPr>
              <a:t>(en %)</a:t>
            </a:r>
          </a:p>
          <a:p>
            <a:pPr algn="just"/>
            <a:r>
              <a:rPr lang="en-US" sz="1600" b="1" dirty="0">
                <a:solidFill>
                  <a:schemeClr val="bg2"/>
                </a:solidFill>
                <a:latin typeface="+mj-lt"/>
              </a:rPr>
              <a:t> </a:t>
            </a:r>
          </a:p>
        </p:txBody>
      </p:sp>
      <p:sp>
        <p:nvSpPr>
          <p:cNvPr id="9" name="TextBox 8"/>
          <p:cNvSpPr txBox="1"/>
          <p:nvPr/>
        </p:nvSpPr>
        <p:spPr>
          <a:xfrm>
            <a:off x="323528" y="5589240"/>
            <a:ext cx="8621610" cy="423449"/>
          </a:xfrm>
          <a:prstGeom prst="rect">
            <a:avLst/>
          </a:prstGeom>
          <a:noFill/>
        </p:spPr>
        <p:txBody>
          <a:bodyPr wrap="square" rtlCol="0">
            <a:spAutoFit/>
          </a:bodyPr>
          <a:lstStyle/>
          <a:p>
            <a:pPr>
              <a:lnSpc>
                <a:spcPct val="150000"/>
              </a:lnSpc>
            </a:pPr>
            <a:r>
              <a:rPr lang="fr-FR" sz="1600" dirty="0">
                <a:solidFill>
                  <a:schemeClr val="bg2"/>
                </a:solidFill>
                <a:latin typeface="+mj-lt"/>
              </a:rPr>
              <a:t>Les trois quarts des résidents aujourd´hui trouvent que l’eau du robinet a un bon goût à leur domicile. </a:t>
            </a:r>
          </a:p>
        </p:txBody>
      </p:sp>
      <p:pic>
        <p:nvPicPr>
          <p:cNvPr id="11" name="Content Placeholder 3"/>
          <p:cNvPicPr>
            <a:picLocks noGrp="1" noChangeAspect="1"/>
          </p:cNvPicPr>
          <p:nvPr>
            <p:ph idx="4294967295"/>
          </p:nvPr>
        </p:nvPicPr>
        <p:blipFill rotWithShape="1">
          <a:blip r:embed="rId3"/>
          <a:srcRect l="2371" t="36456" r="53016" b="13305"/>
          <a:stretch/>
        </p:blipFill>
        <p:spPr>
          <a:xfrm>
            <a:off x="2627783" y="2060849"/>
            <a:ext cx="5271477" cy="2907144"/>
          </a:xfrm>
          <a:prstGeom prst="rect">
            <a:avLst/>
          </a:prstGeom>
        </p:spPr>
      </p:pic>
      <p:pic>
        <p:nvPicPr>
          <p:cNvPr id="10" name="Content Placeholder 3"/>
          <p:cNvPicPr>
            <a:picLocks noGrp="1" noChangeAspect="1"/>
          </p:cNvPicPr>
          <p:nvPr>
            <p:ph idx="4294967295"/>
          </p:nvPr>
        </p:nvPicPr>
        <p:blipFill rotWithShape="1">
          <a:blip r:embed="rId3"/>
          <a:srcRect t="17949" r="68242" b="66611"/>
          <a:stretch/>
        </p:blipFill>
        <p:spPr>
          <a:xfrm>
            <a:off x="908059" y="1647984"/>
            <a:ext cx="3024336" cy="720080"/>
          </a:xfrm>
          <a:prstGeom prst="rect">
            <a:avLst/>
          </a:prstGeom>
        </p:spPr>
      </p:pic>
    </p:spTree>
    <p:extLst>
      <p:ext uri="{BB962C8B-B14F-4D97-AF65-F5344CB8AC3E}">
        <p14:creationId xmlns:p14="http://schemas.microsoft.com/office/powerpoint/2010/main" val="39091920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1600" dirty="0"/>
              <a:t>Les résultats de l’enquête sur la consommation de l’eau du robinet</a:t>
            </a:r>
          </a:p>
        </p:txBody>
      </p:sp>
      <p:sp>
        <p:nvSpPr>
          <p:cNvPr id="5" name="Slide Number Placeholder 4"/>
          <p:cNvSpPr>
            <a:spLocks noGrp="1"/>
          </p:cNvSpPr>
          <p:nvPr>
            <p:ph type="sldNum" sz="quarter" idx="12"/>
          </p:nvPr>
        </p:nvSpPr>
        <p:spPr/>
        <p:txBody>
          <a:bodyPr/>
          <a:lstStyle/>
          <a:p>
            <a:pPr>
              <a:defRPr/>
            </a:pPr>
            <a:endParaRPr lang="fr-CH" dirty="0"/>
          </a:p>
          <a:p>
            <a:pPr>
              <a:defRPr/>
            </a:pPr>
            <a:fld id="{8D9675EF-14CD-4ED8-B4FA-515528AC52E1}" type="slidenum">
              <a:rPr lang="fr-CH" smtClean="0"/>
              <a:pPr>
                <a:defRPr/>
              </a:pPr>
              <a:t>7</a:t>
            </a:fld>
            <a:endParaRPr lang="fr-CH" dirty="0"/>
          </a:p>
        </p:txBody>
      </p:sp>
      <p:sp>
        <p:nvSpPr>
          <p:cNvPr id="3" name="AutoShape 2" descr="Résultat de recherche d'images pour &quot;aluseau&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TextBox 7"/>
          <p:cNvSpPr txBox="1"/>
          <p:nvPr/>
        </p:nvSpPr>
        <p:spPr>
          <a:xfrm>
            <a:off x="323528" y="1095047"/>
            <a:ext cx="8712968" cy="830997"/>
          </a:xfrm>
          <a:prstGeom prst="rect">
            <a:avLst/>
          </a:prstGeom>
          <a:noFill/>
        </p:spPr>
        <p:txBody>
          <a:bodyPr wrap="square" rtlCol="0">
            <a:spAutoFit/>
          </a:bodyPr>
          <a:lstStyle/>
          <a:p>
            <a:r>
              <a:rPr lang="fr-FR" sz="1600" b="1" u="sng" dirty="0">
                <a:solidFill>
                  <a:schemeClr val="bg2"/>
                </a:solidFill>
                <a:latin typeface="+mj-lt"/>
              </a:rPr>
              <a:t>Les freins à la consommation d’eau du robinet </a:t>
            </a:r>
            <a:br>
              <a:rPr lang="fr-FR" sz="1600" b="1" u="sng" dirty="0">
                <a:solidFill>
                  <a:schemeClr val="bg2"/>
                </a:solidFill>
                <a:latin typeface="+mj-lt"/>
              </a:rPr>
            </a:br>
            <a:r>
              <a:rPr lang="fr-FR" sz="1600" dirty="0">
                <a:solidFill>
                  <a:schemeClr val="bg2"/>
                </a:solidFill>
                <a:latin typeface="+mj-lt"/>
              </a:rPr>
              <a:t>(en % parmi ceux qui en boivent moins qu’il y a 10 ans)</a:t>
            </a:r>
          </a:p>
          <a:p>
            <a:pPr algn="just"/>
            <a:r>
              <a:rPr lang="en-US" sz="1600" b="1" dirty="0">
                <a:solidFill>
                  <a:schemeClr val="bg2"/>
                </a:solidFill>
                <a:latin typeface="+mj-lt"/>
              </a:rPr>
              <a:t> </a:t>
            </a:r>
          </a:p>
        </p:txBody>
      </p:sp>
      <p:sp>
        <p:nvSpPr>
          <p:cNvPr id="9" name="TextBox 8"/>
          <p:cNvSpPr txBox="1"/>
          <p:nvPr/>
        </p:nvSpPr>
        <p:spPr>
          <a:xfrm>
            <a:off x="315986" y="5085184"/>
            <a:ext cx="8621610" cy="1569660"/>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fr-FR" sz="1600" dirty="0">
                <a:solidFill>
                  <a:schemeClr val="bg2"/>
                </a:solidFill>
                <a:latin typeface="+mj-lt"/>
              </a:rPr>
              <a:t>18 % des résidents aujourd´hui ne boivent jamais d'eau du robinet, un chiffre qui a diminué fortement par rapport aux 60 % de 2006. </a:t>
            </a:r>
          </a:p>
          <a:p>
            <a:pPr marL="285750" indent="-285750">
              <a:lnSpc>
                <a:spcPct val="150000"/>
              </a:lnSpc>
              <a:buFont typeface="Arial" panose="020B0604020202020204" pitchFamily="34" charset="0"/>
              <a:buChar char="•"/>
            </a:pPr>
            <a:r>
              <a:rPr lang="fr-FR" sz="1600" dirty="0">
                <a:solidFill>
                  <a:schemeClr val="bg2"/>
                </a:solidFill>
                <a:latin typeface="+mj-lt"/>
              </a:rPr>
              <a:t>Leur réticence est motivée par le calcaire qu’elle contient (48 % des répondants), un manque de confiance (46 %) ou encore son goût (40 %).</a:t>
            </a:r>
          </a:p>
        </p:txBody>
      </p:sp>
      <p:pic>
        <p:nvPicPr>
          <p:cNvPr id="12" name="Content Placeholder 3"/>
          <p:cNvPicPr>
            <a:picLocks noGrp="1" noChangeAspect="1"/>
          </p:cNvPicPr>
          <p:nvPr>
            <p:ph idx="4294967295"/>
          </p:nvPr>
        </p:nvPicPr>
        <p:blipFill rotWithShape="1">
          <a:blip r:embed="rId3"/>
          <a:srcRect l="14375" t="32505" r="39112" b="13330"/>
          <a:stretch/>
        </p:blipFill>
        <p:spPr>
          <a:xfrm>
            <a:off x="1547664" y="1867246"/>
            <a:ext cx="5498937" cy="3155129"/>
          </a:xfrm>
          <a:prstGeom prst="rect">
            <a:avLst/>
          </a:prstGeom>
        </p:spPr>
      </p:pic>
    </p:spTree>
    <p:extLst>
      <p:ext uri="{BB962C8B-B14F-4D97-AF65-F5344CB8AC3E}">
        <p14:creationId xmlns:p14="http://schemas.microsoft.com/office/powerpoint/2010/main" val="38349273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1600" dirty="0"/>
              <a:t>Les résultats de l’enquête sur la consommation de l’eau du robinet</a:t>
            </a:r>
          </a:p>
        </p:txBody>
      </p:sp>
      <p:sp>
        <p:nvSpPr>
          <p:cNvPr id="5" name="Slide Number Placeholder 4"/>
          <p:cNvSpPr>
            <a:spLocks noGrp="1"/>
          </p:cNvSpPr>
          <p:nvPr>
            <p:ph type="sldNum" sz="quarter" idx="12"/>
          </p:nvPr>
        </p:nvSpPr>
        <p:spPr/>
        <p:txBody>
          <a:bodyPr/>
          <a:lstStyle/>
          <a:p>
            <a:pPr>
              <a:defRPr/>
            </a:pPr>
            <a:endParaRPr lang="fr-CH" dirty="0"/>
          </a:p>
          <a:p>
            <a:pPr>
              <a:defRPr/>
            </a:pPr>
            <a:fld id="{8D9675EF-14CD-4ED8-B4FA-515528AC52E1}" type="slidenum">
              <a:rPr lang="fr-CH" smtClean="0"/>
              <a:pPr>
                <a:defRPr/>
              </a:pPr>
              <a:t>8</a:t>
            </a:fld>
            <a:endParaRPr lang="fr-CH" dirty="0"/>
          </a:p>
        </p:txBody>
      </p:sp>
      <p:sp>
        <p:nvSpPr>
          <p:cNvPr id="3" name="AutoShape 2" descr="Résultat de recherche d'images pour &quot;aluseau&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TextBox 7"/>
          <p:cNvSpPr txBox="1"/>
          <p:nvPr/>
        </p:nvSpPr>
        <p:spPr>
          <a:xfrm>
            <a:off x="323528" y="1095047"/>
            <a:ext cx="8712968" cy="584775"/>
          </a:xfrm>
          <a:prstGeom prst="rect">
            <a:avLst/>
          </a:prstGeom>
          <a:noFill/>
        </p:spPr>
        <p:txBody>
          <a:bodyPr wrap="square" rtlCol="0">
            <a:spAutoFit/>
          </a:bodyPr>
          <a:lstStyle/>
          <a:p>
            <a:r>
              <a:rPr lang="fr-FR" sz="1600" b="1" u="sng" dirty="0">
                <a:solidFill>
                  <a:schemeClr val="bg2"/>
                </a:solidFill>
                <a:latin typeface="+mj-lt"/>
              </a:rPr>
              <a:t>Les associations avec l’eau du robinet </a:t>
            </a:r>
            <a:r>
              <a:rPr lang="fr-FR" sz="1600" dirty="0">
                <a:solidFill>
                  <a:schemeClr val="bg2"/>
                </a:solidFill>
                <a:latin typeface="+mj-lt"/>
              </a:rPr>
              <a:t>(question ouverte)</a:t>
            </a:r>
          </a:p>
          <a:p>
            <a:pPr algn="just"/>
            <a:r>
              <a:rPr lang="en-US" sz="1600" b="1" dirty="0">
                <a:solidFill>
                  <a:schemeClr val="bg2"/>
                </a:solidFill>
                <a:latin typeface="+mj-lt"/>
              </a:rPr>
              <a:t> </a:t>
            </a:r>
          </a:p>
        </p:txBody>
      </p:sp>
      <p:sp>
        <p:nvSpPr>
          <p:cNvPr id="9" name="TextBox 8"/>
          <p:cNvSpPr txBox="1"/>
          <p:nvPr/>
        </p:nvSpPr>
        <p:spPr>
          <a:xfrm>
            <a:off x="318941" y="5177140"/>
            <a:ext cx="8621610" cy="830997"/>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fr-FR" sz="1600" dirty="0">
                <a:solidFill>
                  <a:schemeClr val="bg2"/>
                </a:solidFill>
                <a:latin typeface="+mj-lt"/>
              </a:rPr>
              <a:t>Les idées qui viennent spontanément à l’esprit pour « l’eau du robinet » sont surtout positives pour 63 % des résidents : bon goût, bonne santé, bonne qualité, bon marché.</a:t>
            </a:r>
          </a:p>
        </p:txBody>
      </p:sp>
      <p:pic>
        <p:nvPicPr>
          <p:cNvPr id="10" name="Content Placeholder 3"/>
          <p:cNvPicPr>
            <a:picLocks noGrp="1" noChangeAspect="1"/>
          </p:cNvPicPr>
          <p:nvPr>
            <p:ph idx="4294967295"/>
          </p:nvPr>
        </p:nvPicPr>
        <p:blipFill rotWithShape="1">
          <a:blip r:embed="rId3"/>
          <a:srcRect l="8104" t="33184" r="2888" b="8697"/>
          <a:stretch/>
        </p:blipFill>
        <p:spPr>
          <a:xfrm>
            <a:off x="155575" y="1659929"/>
            <a:ext cx="8784976" cy="2952329"/>
          </a:xfrm>
          <a:prstGeom prst="rect">
            <a:avLst/>
          </a:prstGeom>
        </p:spPr>
      </p:pic>
    </p:spTree>
    <p:extLst>
      <p:ext uri="{BB962C8B-B14F-4D97-AF65-F5344CB8AC3E}">
        <p14:creationId xmlns:p14="http://schemas.microsoft.com/office/powerpoint/2010/main" val="27473369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1600" dirty="0"/>
              <a:t>Les résultats de l’enquête sur la consommation de l’eau du robinet</a:t>
            </a:r>
          </a:p>
        </p:txBody>
      </p:sp>
      <p:sp>
        <p:nvSpPr>
          <p:cNvPr id="5" name="Slide Number Placeholder 4"/>
          <p:cNvSpPr>
            <a:spLocks noGrp="1"/>
          </p:cNvSpPr>
          <p:nvPr>
            <p:ph type="sldNum" sz="quarter" idx="12"/>
          </p:nvPr>
        </p:nvSpPr>
        <p:spPr/>
        <p:txBody>
          <a:bodyPr/>
          <a:lstStyle/>
          <a:p>
            <a:pPr>
              <a:defRPr/>
            </a:pPr>
            <a:endParaRPr lang="fr-CH" dirty="0"/>
          </a:p>
          <a:p>
            <a:pPr>
              <a:defRPr/>
            </a:pPr>
            <a:fld id="{8D9675EF-14CD-4ED8-B4FA-515528AC52E1}" type="slidenum">
              <a:rPr lang="fr-CH" smtClean="0"/>
              <a:pPr>
                <a:defRPr/>
              </a:pPr>
              <a:t>9</a:t>
            </a:fld>
            <a:endParaRPr lang="fr-CH" dirty="0"/>
          </a:p>
        </p:txBody>
      </p:sp>
      <p:sp>
        <p:nvSpPr>
          <p:cNvPr id="3" name="AutoShape 2" descr="Résultat de recherche d'images pour &quot;aluseau&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TextBox 7"/>
          <p:cNvSpPr txBox="1"/>
          <p:nvPr/>
        </p:nvSpPr>
        <p:spPr>
          <a:xfrm>
            <a:off x="323528" y="1095047"/>
            <a:ext cx="8712968" cy="584775"/>
          </a:xfrm>
          <a:prstGeom prst="rect">
            <a:avLst/>
          </a:prstGeom>
          <a:noFill/>
        </p:spPr>
        <p:txBody>
          <a:bodyPr wrap="square" rtlCol="0">
            <a:spAutoFit/>
          </a:bodyPr>
          <a:lstStyle/>
          <a:p>
            <a:r>
              <a:rPr lang="fr-FR" sz="1600" b="1" u="sng" dirty="0">
                <a:solidFill>
                  <a:schemeClr val="bg2"/>
                </a:solidFill>
                <a:latin typeface="+mj-lt"/>
              </a:rPr>
              <a:t>Les perceptions vis-à-vis de l’eau du robinet </a:t>
            </a:r>
            <a:r>
              <a:rPr lang="fr-FR" sz="1600" dirty="0">
                <a:solidFill>
                  <a:schemeClr val="bg2"/>
                </a:solidFill>
                <a:latin typeface="+mj-lt"/>
              </a:rPr>
              <a:t>(en %)</a:t>
            </a:r>
          </a:p>
          <a:p>
            <a:pPr algn="just"/>
            <a:r>
              <a:rPr lang="en-US" sz="1600" b="1" dirty="0">
                <a:solidFill>
                  <a:schemeClr val="bg2"/>
                </a:solidFill>
                <a:latin typeface="+mj-lt"/>
              </a:rPr>
              <a:t> </a:t>
            </a:r>
          </a:p>
        </p:txBody>
      </p:sp>
      <p:sp>
        <p:nvSpPr>
          <p:cNvPr id="9" name="TextBox 8"/>
          <p:cNvSpPr txBox="1"/>
          <p:nvPr/>
        </p:nvSpPr>
        <p:spPr>
          <a:xfrm>
            <a:off x="153069" y="5406291"/>
            <a:ext cx="9003730" cy="830997"/>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fr-FR" sz="1600" dirty="0">
                <a:solidFill>
                  <a:schemeClr val="bg2"/>
                </a:solidFill>
                <a:latin typeface="+mj-lt"/>
              </a:rPr>
              <a:t>Presque tous les résidents sont d’accord sur le fait que l’eau est précieuse, limitée et doit être protégée. </a:t>
            </a:r>
          </a:p>
          <a:p>
            <a:pPr marL="285750" indent="-285750">
              <a:lnSpc>
                <a:spcPct val="150000"/>
              </a:lnSpc>
              <a:buFont typeface="Arial" panose="020B0604020202020204" pitchFamily="34" charset="0"/>
              <a:buChar char="•"/>
            </a:pPr>
            <a:r>
              <a:rPr lang="fr-FR" sz="1600" dirty="0">
                <a:solidFill>
                  <a:schemeClr val="bg2"/>
                </a:solidFill>
                <a:latin typeface="+mj-lt"/>
              </a:rPr>
              <a:t>Mais 15 à 20 % ne sont pas convaincus qu’elle est de qualité et que nous devrions tous la boire.</a:t>
            </a:r>
          </a:p>
        </p:txBody>
      </p:sp>
      <p:pic>
        <p:nvPicPr>
          <p:cNvPr id="4" name="Picture 3"/>
          <p:cNvPicPr>
            <a:picLocks noChangeAspect="1"/>
          </p:cNvPicPr>
          <p:nvPr/>
        </p:nvPicPr>
        <p:blipFill>
          <a:blip r:embed="rId3"/>
          <a:stretch>
            <a:fillRect/>
          </a:stretch>
        </p:blipFill>
        <p:spPr>
          <a:xfrm>
            <a:off x="123575" y="1655782"/>
            <a:ext cx="9003731" cy="3050769"/>
          </a:xfrm>
          <a:prstGeom prst="rect">
            <a:avLst/>
          </a:prstGeom>
        </p:spPr>
      </p:pic>
    </p:spTree>
    <p:extLst>
      <p:ext uri="{BB962C8B-B14F-4D97-AF65-F5344CB8AC3E}">
        <p14:creationId xmlns:p14="http://schemas.microsoft.com/office/powerpoint/2010/main" val="1374489616"/>
      </p:ext>
    </p:extLst>
  </p:cSld>
  <p:clrMapOvr>
    <a:masterClrMapping/>
  </p:clrMapOvr>
</p:sld>
</file>

<file path=ppt/theme/theme1.xml><?xml version="1.0" encoding="utf-8"?>
<a:theme xmlns:a="http://schemas.openxmlformats.org/drawingml/2006/main" name="Modèle par défaut">
  <a:themeElements>
    <a:clrScheme name="Gouvernement luxembourgeois">
      <a:dk1>
        <a:srgbClr val="FF0000"/>
      </a:dk1>
      <a:lt1>
        <a:srgbClr val="FFFFFF"/>
      </a:lt1>
      <a:dk2>
        <a:srgbClr val="80808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ouvernement luxembourgeois">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4A7BF71-DC10-4302-A54B-49D231584B3C}">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DA7DBB13-6DAA-4A87-ADE7-B5C62ED29461}">
  <ds:schemaRefs>
    <ds:schemaRef ds:uri="http://schemas.microsoft.com/sharepoint/v3/contenttype/forms"/>
  </ds:schemaRefs>
</ds:datastoreItem>
</file>

<file path=customXml/itemProps3.xml><?xml version="1.0" encoding="utf-8"?>
<ds:datastoreItem xmlns:ds="http://schemas.openxmlformats.org/officeDocument/2006/customXml" ds:itemID="{94095E09-D57A-49FF-AF49-EFAB27E49D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0</TotalTime>
  <Words>1512</Words>
  <Application>Microsoft Office PowerPoint</Application>
  <PresentationFormat>Affichage à l'écran (4:3)</PresentationFormat>
  <Paragraphs>215</Paragraphs>
  <Slides>21</Slides>
  <Notes>21</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21</vt:i4>
      </vt:variant>
    </vt:vector>
  </HeadingPairs>
  <TitlesOfParts>
    <vt:vector size="25" baseType="lpstr">
      <vt:lpstr>Arial</vt:lpstr>
      <vt:lpstr>Calibri</vt:lpstr>
      <vt:lpstr>Wingdings</vt:lpstr>
      <vt:lpstr>Modèle par défaut</vt:lpstr>
      <vt:lpstr>Présentation PowerPoint</vt:lpstr>
      <vt:lpstr>L'eau du robinet : un aliment naturel, durable et de qualité </vt:lpstr>
      <vt:lpstr>Les résultats de l’enquête sur la consommation de l’eau du robinet</vt:lpstr>
      <vt:lpstr>Les résultats de l’enquête sur la consommation de l’eau du robinet</vt:lpstr>
      <vt:lpstr>Les résultats de l’enquête sur la consommation de l’eau du robinet</vt:lpstr>
      <vt:lpstr>Les résultats de l’enquête sur la consommation de l’eau du robinet</vt:lpstr>
      <vt:lpstr>Les résultats de l’enquête sur la consommation de l’eau du robinet</vt:lpstr>
      <vt:lpstr>Les résultats de l’enquête sur la consommation de l’eau du robinet</vt:lpstr>
      <vt:lpstr>Les résultats de l’enquête sur la consommation de l’eau du robinet</vt:lpstr>
      <vt:lpstr>Les résultats de l’enquête sur la consommation de l’eau du robinet</vt:lpstr>
      <vt:lpstr>Les résultats de l’enquête sur la consommation de l’eau du robinet</vt:lpstr>
      <vt:lpstr>Les résultats de l’enquête sur la consommation de l’eau du robinet</vt:lpstr>
      <vt:lpstr>L'eau du robinet : un aliment naturel, durable et de qualité </vt:lpstr>
      <vt:lpstr>Les infrastructures d’eau : un patrimoine majeur</vt:lpstr>
      <vt:lpstr>Les infrastructures d’eau : un patrimoine majeur</vt:lpstr>
      <vt:lpstr>Les infrastructures d’eau : un patrimoine majeur</vt:lpstr>
      <vt:lpstr>L'eau du robinet : un aliment naturel, durable et de qualité </vt:lpstr>
      <vt:lpstr>La qualité de l’eau au Luxembourg</vt:lpstr>
      <vt:lpstr>La qualité de l’eau au Luxembourg</vt:lpstr>
      <vt:lpstr>L'eau du robinet : un aliment naturel, durable et de qualité </vt:lpstr>
      <vt:lpstr>Présentation PowerPoint</vt:lpstr>
    </vt:vector>
  </TitlesOfParts>
  <Company>CIE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Administrator</dc:creator>
  <cp:lastModifiedBy>alain@infogreen.lu</cp:lastModifiedBy>
  <cp:revision>593</cp:revision>
  <cp:lastPrinted>2021-02-11T15:18:10Z</cp:lastPrinted>
  <dcterms:created xsi:type="dcterms:W3CDTF">2014-02-06T11:46:14Z</dcterms:created>
  <dcterms:modified xsi:type="dcterms:W3CDTF">2021-02-12T13:47:20Z</dcterms:modified>
</cp:coreProperties>
</file>